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808" r:id="rId3"/>
    <p:sldId id="360" r:id="rId4"/>
    <p:sldId id="359" r:id="rId5"/>
    <p:sldId id="315" r:id="rId6"/>
    <p:sldId id="316" r:id="rId7"/>
    <p:sldId id="356" r:id="rId8"/>
    <p:sldId id="335" r:id="rId9"/>
    <p:sldId id="322" r:id="rId10"/>
    <p:sldId id="323" r:id="rId11"/>
    <p:sldId id="324" r:id="rId12"/>
    <p:sldId id="325" r:id="rId13"/>
    <p:sldId id="327" r:id="rId14"/>
    <p:sldId id="329" r:id="rId15"/>
    <p:sldId id="328" r:id="rId16"/>
    <p:sldId id="330" r:id="rId17"/>
    <p:sldId id="331" r:id="rId18"/>
    <p:sldId id="351" r:id="rId19"/>
    <p:sldId id="332" r:id="rId20"/>
    <p:sldId id="813" r:id="rId21"/>
    <p:sldId id="352" r:id="rId22"/>
    <p:sldId id="319" r:id="rId23"/>
    <p:sldId id="320" r:id="rId24"/>
    <p:sldId id="321" r:id="rId25"/>
    <p:sldId id="354" r:id="rId26"/>
    <p:sldId id="355" r:id="rId27"/>
    <p:sldId id="344" r:id="rId28"/>
    <p:sldId id="814" r:id="rId29"/>
    <p:sldId id="276" r:id="rId30"/>
    <p:sldId id="277" r:id="rId31"/>
    <p:sldId id="810" r:id="rId32"/>
    <p:sldId id="809" r:id="rId33"/>
    <p:sldId id="811" r:id="rId34"/>
    <p:sldId id="812" r:id="rId35"/>
    <p:sldId id="815" r:id="rId36"/>
    <p:sldId id="353" r:id="rId37"/>
    <p:sldId id="817" r:id="rId38"/>
    <p:sldId id="816" r:id="rId39"/>
    <p:sldId id="818" r:id="rId40"/>
    <p:sldId id="35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41"/>
    <p:restoredTop sz="83755"/>
  </p:normalViewPr>
  <p:slideViewPr>
    <p:cSldViewPr snapToGrid="0" snapToObjects="1" showGuides="1">
      <p:cViewPr varScale="1">
        <p:scale>
          <a:sx n="65" d="100"/>
          <a:sy n="65" d="100"/>
        </p:scale>
        <p:origin x="208" y="1136"/>
      </p:cViewPr>
      <p:guideLst>
        <p:guide orient="horz" pos="2112"/>
        <p:guide pos="384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70B0E-D35D-9042-B474-1932228F602D}" type="datetimeFigureOut">
              <a:rPr lang="en-US" smtClean="0"/>
              <a:t>4/9/24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CE3BE-21B5-EB45-9686-F8DD82FD2CAD}" type="slidenum">
              <a:rPr lang="en-US" smtClean="0"/>
              <a:t>‹#›</a:t>
            </a:fld>
            <a:endParaRPr lang="en-US"/>
          </a:p>
        </p:txBody>
      </p:sp>
    </p:spTree>
    <p:extLst>
      <p:ext uri="{BB962C8B-B14F-4D97-AF65-F5344CB8AC3E}">
        <p14:creationId xmlns:p14="http://schemas.microsoft.com/office/powerpoint/2010/main" val="4217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1</a:t>
            </a:fld>
            <a:endParaRPr lang="en-US"/>
          </a:p>
        </p:txBody>
      </p:sp>
    </p:spTree>
    <p:extLst>
      <p:ext uri="{BB962C8B-B14F-4D97-AF65-F5344CB8AC3E}">
        <p14:creationId xmlns:p14="http://schemas.microsoft.com/office/powerpoint/2010/main" val="3124812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90BBE1-2F7F-462B-948A-F73CE40686D9}" type="slidenum">
              <a:rPr lang="en-US" smtClean="0"/>
              <a:t>14</a:t>
            </a:fld>
            <a:endParaRPr lang="en-US"/>
          </a:p>
        </p:txBody>
      </p:sp>
    </p:spTree>
    <p:extLst>
      <p:ext uri="{BB962C8B-B14F-4D97-AF65-F5344CB8AC3E}">
        <p14:creationId xmlns:p14="http://schemas.microsoft.com/office/powerpoint/2010/main" val="3335707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90BBE1-2F7F-462B-948A-F73CE40686D9}" type="slidenum">
              <a:rPr lang="en-US" smtClean="0"/>
              <a:t>15</a:t>
            </a:fld>
            <a:endParaRPr lang="en-US"/>
          </a:p>
        </p:txBody>
      </p:sp>
    </p:spTree>
    <p:extLst>
      <p:ext uri="{BB962C8B-B14F-4D97-AF65-F5344CB8AC3E}">
        <p14:creationId xmlns:p14="http://schemas.microsoft.com/office/powerpoint/2010/main" val="4123932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90BBE1-2F7F-462B-948A-F73CE40686D9}" type="slidenum">
              <a:rPr lang="en-US" smtClean="0"/>
              <a:t>16</a:t>
            </a:fld>
            <a:endParaRPr lang="en-US"/>
          </a:p>
        </p:txBody>
      </p:sp>
    </p:spTree>
    <p:extLst>
      <p:ext uri="{BB962C8B-B14F-4D97-AF65-F5344CB8AC3E}">
        <p14:creationId xmlns:p14="http://schemas.microsoft.com/office/powerpoint/2010/main" val="1528174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90BBE1-2F7F-462B-948A-F73CE40686D9}" type="slidenum">
              <a:rPr lang="en-US" smtClean="0"/>
              <a:t>17</a:t>
            </a:fld>
            <a:endParaRPr lang="en-US"/>
          </a:p>
        </p:txBody>
      </p:sp>
    </p:spTree>
    <p:extLst>
      <p:ext uri="{BB962C8B-B14F-4D97-AF65-F5344CB8AC3E}">
        <p14:creationId xmlns:p14="http://schemas.microsoft.com/office/powerpoint/2010/main" val="73706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90BBE1-2F7F-462B-948A-F73CE40686D9}" type="slidenum">
              <a:rPr lang="en-US" smtClean="0"/>
              <a:t>19</a:t>
            </a:fld>
            <a:endParaRPr lang="en-US"/>
          </a:p>
        </p:txBody>
      </p:sp>
    </p:spTree>
    <p:extLst>
      <p:ext uri="{BB962C8B-B14F-4D97-AF65-F5344CB8AC3E}">
        <p14:creationId xmlns:p14="http://schemas.microsoft.com/office/powerpoint/2010/main" val="151040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6E3F2F-7406-874B-B859-6F6D807BCEDC}" type="slidenum">
              <a:rPr lang="en-US" smtClean="0"/>
              <a:t>27</a:t>
            </a:fld>
            <a:endParaRPr lang="en-US"/>
          </a:p>
        </p:txBody>
      </p:sp>
    </p:spTree>
    <p:extLst>
      <p:ext uri="{BB962C8B-B14F-4D97-AF65-F5344CB8AC3E}">
        <p14:creationId xmlns:p14="http://schemas.microsoft.com/office/powerpoint/2010/main" val="1726904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37</a:t>
            </a:fld>
            <a:endParaRPr lang="en-US"/>
          </a:p>
        </p:txBody>
      </p:sp>
    </p:spTree>
    <p:extLst>
      <p:ext uri="{BB962C8B-B14F-4D97-AF65-F5344CB8AC3E}">
        <p14:creationId xmlns:p14="http://schemas.microsoft.com/office/powerpoint/2010/main" val="363709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90BBE1-2F7F-462B-948A-F73CE40686D9}" type="slidenum">
              <a:rPr lang="en-US" smtClean="0"/>
              <a:t>5</a:t>
            </a:fld>
            <a:endParaRPr lang="en-US"/>
          </a:p>
        </p:txBody>
      </p:sp>
    </p:spTree>
    <p:extLst>
      <p:ext uri="{BB962C8B-B14F-4D97-AF65-F5344CB8AC3E}">
        <p14:creationId xmlns:p14="http://schemas.microsoft.com/office/powerpoint/2010/main" val="2562337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90BBE1-2F7F-462B-948A-F73CE40686D9}" type="slidenum">
              <a:rPr lang="en-US" smtClean="0"/>
              <a:t>6</a:t>
            </a:fld>
            <a:endParaRPr lang="en-US"/>
          </a:p>
        </p:txBody>
      </p:sp>
    </p:spTree>
    <p:extLst>
      <p:ext uri="{BB962C8B-B14F-4D97-AF65-F5344CB8AC3E}">
        <p14:creationId xmlns:p14="http://schemas.microsoft.com/office/powerpoint/2010/main" val="1396236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90BBE1-2F7F-462B-948A-F73CE40686D9}" type="slidenum">
              <a:rPr lang="en-US" smtClean="0"/>
              <a:t>7</a:t>
            </a:fld>
            <a:endParaRPr lang="en-US"/>
          </a:p>
        </p:txBody>
      </p:sp>
    </p:spTree>
    <p:extLst>
      <p:ext uri="{BB962C8B-B14F-4D97-AF65-F5344CB8AC3E}">
        <p14:creationId xmlns:p14="http://schemas.microsoft.com/office/powerpoint/2010/main" val="285719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90BBE1-2F7F-462B-948A-F73CE40686D9}" type="slidenum">
              <a:rPr lang="en-US" smtClean="0"/>
              <a:t>9</a:t>
            </a:fld>
            <a:endParaRPr lang="en-US"/>
          </a:p>
        </p:txBody>
      </p:sp>
    </p:spTree>
    <p:extLst>
      <p:ext uri="{BB962C8B-B14F-4D97-AF65-F5344CB8AC3E}">
        <p14:creationId xmlns:p14="http://schemas.microsoft.com/office/powerpoint/2010/main" val="772758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Vanishing gradient</a:t>
            </a:r>
          </a:p>
        </p:txBody>
      </p:sp>
      <p:sp>
        <p:nvSpPr>
          <p:cNvPr id="4" name="Slide Number Placeholder 3"/>
          <p:cNvSpPr>
            <a:spLocks noGrp="1"/>
          </p:cNvSpPr>
          <p:nvPr>
            <p:ph type="sldNum" sz="quarter" idx="10"/>
          </p:nvPr>
        </p:nvSpPr>
        <p:spPr/>
        <p:txBody>
          <a:bodyPr/>
          <a:lstStyle/>
          <a:p>
            <a:fld id="{D890BBE1-2F7F-462B-948A-F73CE40686D9}" type="slidenum">
              <a:rPr lang="en-US" smtClean="0"/>
              <a:t>10</a:t>
            </a:fld>
            <a:endParaRPr lang="en-US"/>
          </a:p>
        </p:txBody>
      </p:sp>
    </p:spTree>
    <p:extLst>
      <p:ext uri="{BB962C8B-B14F-4D97-AF65-F5344CB8AC3E}">
        <p14:creationId xmlns:p14="http://schemas.microsoft.com/office/powerpoint/2010/main" val="427587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90BBE1-2F7F-462B-948A-F73CE40686D9}" type="slidenum">
              <a:rPr lang="en-US" smtClean="0"/>
              <a:t>11</a:t>
            </a:fld>
            <a:endParaRPr lang="en-US"/>
          </a:p>
        </p:txBody>
      </p:sp>
    </p:spTree>
    <p:extLst>
      <p:ext uri="{BB962C8B-B14F-4D97-AF65-F5344CB8AC3E}">
        <p14:creationId xmlns:p14="http://schemas.microsoft.com/office/powerpoint/2010/main" val="127387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90BBE1-2F7F-462B-948A-F73CE40686D9}" type="slidenum">
              <a:rPr lang="en-US" smtClean="0"/>
              <a:t>12</a:t>
            </a:fld>
            <a:endParaRPr lang="en-US"/>
          </a:p>
        </p:txBody>
      </p:sp>
    </p:spTree>
    <p:extLst>
      <p:ext uri="{BB962C8B-B14F-4D97-AF65-F5344CB8AC3E}">
        <p14:creationId xmlns:p14="http://schemas.microsoft.com/office/powerpoint/2010/main" val="3170273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90BBE1-2F7F-462B-948A-F73CE40686D9}" type="slidenum">
              <a:rPr lang="en-US" smtClean="0"/>
              <a:t>13</a:t>
            </a:fld>
            <a:endParaRPr lang="en-US"/>
          </a:p>
        </p:txBody>
      </p:sp>
    </p:spTree>
    <p:extLst>
      <p:ext uri="{BB962C8B-B14F-4D97-AF65-F5344CB8AC3E}">
        <p14:creationId xmlns:p14="http://schemas.microsoft.com/office/powerpoint/2010/main" val="3328691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2B7EDA-036F-1F44-82C7-B40FE6229DF3}"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36891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B7EDA-036F-1F44-82C7-B40FE6229DF3}"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158228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B7EDA-036F-1F44-82C7-B40FE6229DF3}"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55280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2B7EDA-036F-1F44-82C7-B40FE6229DF3}"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38446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2B7EDA-036F-1F44-82C7-B40FE6229DF3}"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71467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2B7EDA-036F-1F44-82C7-B40FE6229DF3}" type="datetimeFigureOut">
              <a:rPr lang="en-US" smtClean="0"/>
              <a:t>4/9/24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737226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2B7EDA-036F-1F44-82C7-B40FE6229DF3}" type="datetimeFigureOut">
              <a:rPr lang="en-US" smtClean="0"/>
              <a:t>4/9/24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72939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2B7EDA-036F-1F44-82C7-B40FE6229DF3}" type="datetimeFigureOut">
              <a:rPr lang="en-US" smtClean="0"/>
              <a:t>4/9/24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96553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2B7EDA-036F-1F44-82C7-B40FE6229DF3}" type="datetimeFigureOut">
              <a:rPr lang="en-US" smtClean="0"/>
              <a:t>4/9/24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211955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2B7EDA-036F-1F44-82C7-B40FE6229DF3}" type="datetimeFigureOut">
              <a:rPr lang="en-US" smtClean="0"/>
              <a:t>4/9/24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90545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2B7EDA-036F-1F44-82C7-B40FE6229DF3}" type="datetimeFigureOut">
              <a:rPr lang="en-US" smtClean="0"/>
              <a:t>4/9/24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989416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2B7EDA-036F-1F44-82C7-B40FE6229DF3}" type="datetimeFigureOut">
              <a:rPr lang="en-US" smtClean="0"/>
              <a:t>4/9/24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3EC36-CE96-B04F-B43E-A9C5C627468A}" type="slidenum">
              <a:rPr lang="en-US" smtClean="0"/>
              <a:t>‹#›</a:t>
            </a:fld>
            <a:endParaRPr lang="en-US"/>
          </a:p>
        </p:txBody>
      </p:sp>
      <p:pic>
        <p:nvPicPr>
          <p:cNvPr id="1026" name="Picture 2">
            <a:extLst>
              <a:ext uri="{FF2B5EF4-FFF2-40B4-BE49-F238E27FC236}">
                <a16:creationId xmlns:a16="http://schemas.microsoft.com/office/drawing/2014/main" id="{39F1030C-2645-DE49-8479-B1A17A24568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106615" cy="650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F9C0A7-DE30-CD44-878D-F92BAFC4B767}"/>
              </a:ext>
            </a:extLst>
          </p:cNvPr>
          <p:cNvSpPr txBox="1"/>
          <p:nvPr userDrawn="1"/>
        </p:nvSpPr>
        <p:spPr>
          <a:xfrm>
            <a:off x="11922369" y="82062"/>
            <a:ext cx="237566" cy="369332"/>
          </a:xfrm>
          <a:prstGeom prst="rect">
            <a:avLst/>
          </a:prstGeom>
          <a:noFill/>
        </p:spPr>
        <p:txBody>
          <a:bodyPr wrap="none" rtlCol="0">
            <a:spAutoFit/>
          </a:bodyPr>
          <a:lstStyle/>
          <a:p>
            <a:r>
              <a:rPr lang="en-US" dirty="0"/>
              <a:t> </a:t>
            </a:r>
          </a:p>
        </p:txBody>
      </p:sp>
      <p:pic>
        <p:nvPicPr>
          <p:cNvPr id="15" name="Picture 4">
            <a:extLst>
              <a:ext uri="{FF2B5EF4-FFF2-40B4-BE49-F238E27FC236}">
                <a16:creationId xmlns:a16="http://schemas.microsoft.com/office/drawing/2014/main" id="{B6F03644-DA64-5043-8688-BF674801209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386646" y="1"/>
            <a:ext cx="1805354" cy="80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976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ioletpeng.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violetpeng.github.io/.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Vanishing_gradient_proble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3.bin"/><Relationship Id="rId4" Type="http://schemas.openxmlformats.org/officeDocument/2006/relationships/image" Target="../media/image24.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37062"/>
            <a:ext cx="9144000" cy="1467504"/>
          </a:xfrm>
        </p:spPr>
        <p:txBody>
          <a:bodyPr>
            <a:normAutofit fontScale="90000"/>
          </a:bodyPr>
          <a:lstStyle/>
          <a:p>
            <a:r>
              <a:rPr lang="en-US" dirty="0"/>
              <a:t>Recurrent Neural Network (RNN) Language Models</a:t>
            </a:r>
          </a:p>
        </p:txBody>
      </p:sp>
      <p:sp>
        <p:nvSpPr>
          <p:cNvPr id="3" name="Subtitle 2"/>
          <p:cNvSpPr>
            <a:spLocks noGrp="1"/>
          </p:cNvSpPr>
          <p:nvPr>
            <p:ph type="subTitle" idx="1"/>
          </p:nvPr>
        </p:nvSpPr>
        <p:spPr>
          <a:xfrm>
            <a:off x="1524000" y="3246264"/>
            <a:ext cx="9144000" cy="1467503"/>
          </a:xfrm>
        </p:spPr>
        <p:txBody>
          <a:bodyPr>
            <a:normAutofit/>
          </a:bodyPr>
          <a:lstStyle/>
          <a:p>
            <a:r>
              <a:rPr lang="en-US" dirty="0"/>
              <a:t>CS 263: Natural Language Processing</a:t>
            </a:r>
          </a:p>
          <a:p>
            <a:r>
              <a:rPr lang="en-US" dirty="0"/>
              <a:t>Nanyun (Violet) Peng</a:t>
            </a:r>
          </a:p>
          <a:p>
            <a:r>
              <a:rPr lang="en-US" dirty="0"/>
              <a:t>Course website: </a:t>
            </a:r>
            <a:r>
              <a:rPr lang="en-US" dirty="0">
                <a:hlinkClick r:id="rId3"/>
              </a:rPr>
              <a:t>https://vnpeng.net/</a:t>
            </a:r>
            <a:r>
              <a:rPr lang="en-US" dirty="0">
                <a:hlinkClick r:id="rId4"/>
              </a:rPr>
              <a:t>cs263_sp24.html</a:t>
            </a:r>
            <a:endParaRPr lang="en-US" dirty="0"/>
          </a:p>
        </p:txBody>
      </p:sp>
      <p:sp>
        <p:nvSpPr>
          <p:cNvPr id="5" name="Text Box 4">
            <a:extLst>
              <a:ext uri="{FF2B5EF4-FFF2-40B4-BE49-F238E27FC236}">
                <a16:creationId xmlns:a16="http://schemas.microsoft.com/office/drawing/2014/main" id="{67D4E0D1-437A-D54B-8016-8E73C6872022}"/>
              </a:ext>
            </a:extLst>
          </p:cNvPr>
          <p:cNvSpPr txBox="1">
            <a:spLocks noChangeArrowheads="1"/>
          </p:cNvSpPr>
          <p:nvPr/>
        </p:nvSpPr>
        <p:spPr bwMode="auto">
          <a:xfrm>
            <a:off x="9351963" y="4600028"/>
            <a:ext cx="241767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lang="en-US" altLang="en-US" sz="2400" dirty="0">
                <a:solidFill>
                  <a:schemeClr val="accent4"/>
                </a:solidFill>
              </a:rPr>
              <a:t>syllabus, </a:t>
            </a:r>
          </a:p>
          <a:p>
            <a:pPr eaLnBrk="1" hangingPunct="1">
              <a:spcBef>
                <a:spcPct val="0"/>
              </a:spcBef>
              <a:buClrTx/>
              <a:buFontTx/>
              <a:buNone/>
            </a:pPr>
            <a:r>
              <a:rPr lang="en-US" altLang="en-US" sz="2400" dirty="0">
                <a:solidFill>
                  <a:schemeClr val="accent4"/>
                </a:solidFill>
              </a:rPr>
              <a:t>announcements,</a:t>
            </a:r>
          </a:p>
          <a:p>
            <a:pPr eaLnBrk="1" hangingPunct="1">
              <a:spcBef>
                <a:spcPct val="0"/>
              </a:spcBef>
              <a:buClrTx/>
              <a:buFontTx/>
              <a:buNone/>
            </a:pPr>
            <a:r>
              <a:rPr lang="en-US" altLang="en-US" sz="2400" dirty="0">
                <a:solidFill>
                  <a:schemeClr val="accent4"/>
                </a:solidFill>
              </a:rPr>
              <a:t>slides, </a:t>
            </a:r>
          </a:p>
          <a:p>
            <a:pPr eaLnBrk="1" hangingPunct="1">
              <a:spcBef>
                <a:spcPct val="0"/>
              </a:spcBef>
              <a:buClrTx/>
              <a:buFontTx/>
              <a:buNone/>
            </a:pPr>
            <a:r>
              <a:rPr lang="en-US" altLang="en-US" sz="2400">
                <a:solidFill>
                  <a:schemeClr val="accent4"/>
                </a:solidFill>
              </a:rPr>
              <a:t>homework</a:t>
            </a:r>
            <a:endParaRPr lang="en-US" altLang="en-US" sz="2400" dirty="0">
              <a:solidFill>
                <a:schemeClr val="accent4"/>
              </a:solidFill>
            </a:endParaRPr>
          </a:p>
        </p:txBody>
      </p:sp>
      <p:sp>
        <p:nvSpPr>
          <p:cNvPr id="6" name="Line 6">
            <a:extLst>
              <a:ext uri="{FF2B5EF4-FFF2-40B4-BE49-F238E27FC236}">
                <a16:creationId xmlns:a16="http://schemas.microsoft.com/office/drawing/2014/main" id="{0A4FE754-7BC0-F140-83A8-74F5C33C5CA2}"/>
              </a:ext>
            </a:extLst>
          </p:cNvPr>
          <p:cNvSpPr>
            <a:spLocks noChangeShapeType="1"/>
          </p:cNvSpPr>
          <p:nvPr/>
        </p:nvSpPr>
        <p:spPr bwMode="auto">
          <a:xfrm flipH="1" flipV="1">
            <a:off x="8839200" y="4663526"/>
            <a:ext cx="512763" cy="650876"/>
          </a:xfrm>
          <a:prstGeom prst="line">
            <a:avLst/>
          </a:prstGeom>
          <a:noFill/>
          <a:ln w="28575">
            <a:solidFill>
              <a:schemeClr val="accent4"/>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dirty="0">
              <a:solidFill>
                <a:schemeClr val="accent4"/>
              </a:solidFill>
            </a:endParaRPr>
          </a:p>
        </p:txBody>
      </p:sp>
      <p:sp>
        <p:nvSpPr>
          <p:cNvPr id="8" name="Slide Number Placeholder 4">
            <a:extLst>
              <a:ext uri="{FF2B5EF4-FFF2-40B4-BE49-F238E27FC236}">
                <a16:creationId xmlns:a16="http://schemas.microsoft.com/office/drawing/2014/main" id="{DF48AF1C-F977-9A47-A398-AAE22663BA7C}"/>
              </a:ext>
            </a:extLst>
          </p:cNvPr>
          <p:cNvSpPr txBox="1">
            <a:spLocks/>
          </p:cNvSpPr>
          <p:nvPr/>
        </p:nvSpPr>
        <p:spPr>
          <a:xfrm>
            <a:off x="4038600" y="6384554"/>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spcBef>
                <a:spcPct val="20000"/>
              </a:spcBef>
              <a:buClr>
                <a:schemeClr val="tx2"/>
              </a:buClr>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Clr>
                <a:schemeClr val="tx2"/>
              </a:buClr>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Clr>
                <a:schemeClr val="tx2"/>
              </a:buClr>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Clr>
                <a:schemeClr val="tx2"/>
              </a:buClr>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lr>
                <a:schemeClr val="tx2"/>
              </a:buClr>
              <a:buChar char="•"/>
              <a:defRPr sz="2000" kern="1200">
                <a:solidFill>
                  <a:schemeClr val="tx1"/>
                </a:solidFill>
                <a:latin typeface="Times New Roman" panose="02020603050405020304" pitchFamily="18" charset="0"/>
                <a:ea typeface="+mn-ea"/>
                <a:cs typeface="+mn-cs"/>
              </a:defRPr>
            </a:lvl9pPr>
          </a:lstStyle>
          <a:p>
            <a:pPr>
              <a:spcBef>
                <a:spcPct val="0"/>
              </a:spcBef>
              <a:buClrTx/>
              <a:buFontTx/>
              <a:buNone/>
            </a:pPr>
            <a:fld id="{FE12A164-20B8-D24E-A8B4-E4DD204BE1F8}" type="slidenum">
              <a:rPr lang="en-US" altLang="en-US" sz="1400" smtClean="0">
                <a:latin typeface="Arial" panose="020B0604020202020204" pitchFamily="34" charset="0"/>
              </a:rPr>
              <a:pPr>
                <a:spcBef>
                  <a:spcPct val="0"/>
                </a:spcBef>
                <a:buClrTx/>
                <a:buFontTx/>
                <a:buNone/>
              </a:pPr>
              <a:t>1</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821702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Problem of Long-Term Dependencies</a:t>
            </a:r>
          </a:p>
        </p:txBody>
      </p:sp>
      <p:sp>
        <p:nvSpPr>
          <p:cNvPr id="12" name="Slide Number Placeholder 11"/>
          <p:cNvSpPr>
            <a:spLocks noGrp="1"/>
          </p:cNvSpPr>
          <p:nvPr>
            <p:ph type="sldNum" sz="quarter" idx="12"/>
          </p:nvPr>
        </p:nvSpPr>
        <p:spPr/>
        <p:txBody>
          <a:bodyPr/>
          <a:lstStyle/>
          <a:p>
            <a:fld id="{A87AB4FD-5280-400C-A576-39B31E1468B0}" type="slidenum">
              <a:rPr lang="en-US" smtClean="0"/>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926" y="4240767"/>
            <a:ext cx="6467475" cy="2333625"/>
          </a:xfrm>
          <a:prstGeom prst="rect">
            <a:avLst/>
          </a:prstGeom>
        </p:spPr>
      </p:pic>
      <p:sp>
        <p:nvSpPr>
          <p:cNvPr id="8" name="Rectangle 3"/>
          <p:cNvSpPr txBox="1">
            <a:spLocks noChangeArrowheads="1"/>
          </p:cNvSpPr>
          <p:nvPr/>
        </p:nvSpPr>
        <p:spPr>
          <a:xfrm>
            <a:off x="1484311" y="1560709"/>
            <a:ext cx="10018712" cy="4671547"/>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latin typeface="Calibri" panose="020F0502020204030204" pitchFamily="34" charset="0"/>
                <a:cs typeface="Calibri" panose="020F0502020204030204" pitchFamily="34" charset="0"/>
              </a:rPr>
              <a:t>What if we want to predict the next word in a </a:t>
            </a:r>
            <a:r>
              <a:rPr lang="en-US" sz="2800" dirty="0">
                <a:solidFill>
                  <a:srgbClr val="33CC33"/>
                </a:solidFill>
                <a:latin typeface="Calibri" panose="020F0502020204030204" pitchFamily="34" charset="0"/>
                <a:cs typeface="Calibri" panose="020F0502020204030204" pitchFamily="34" charset="0"/>
              </a:rPr>
              <a:t>long sentence</a:t>
            </a:r>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cs typeface="Calibri" panose="020F0502020204030204" pitchFamily="34" charset="0"/>
              </a:rPr>
              <a:t>Do we know which </a:t>
            </a:r>
            <a:r>
              <a:rPr lang="en-US" sz="2800" dirty="0">
                <a:solidFill>
                  <a:srgbClr val="33CC33"/>
                </a:solidFill>
                <a:latin typeface="Calibri" panose="020F0502020204030204" pitchFamily="34" charset="0"/>
                <a:cs typeface="Calibri" panose="020F0502020204030204" pitchFamily="34" charset="0"/>
              </a:rPr>
              <a:t>past information </a:t>
            </a:r>
            <a:r>
              <a:rPr lang="en-US" sz="2800" dirty="0">
                <a:latin typeface="Calibri" panose="020F0502020204030204" pitchFamily="34" charset="0"/>
                <a:cs typeface="Calibri" panose="020F0502020204030204" pitchFamily="34" charset="0"/>
              </a:rPr>
              <a:t>is helpful to predict the </a:t>
            </a:r>
            <a:r>
              <a:rPr lang="en-US" sz="2800" dirty="0">
                <a:solidFill>
                  <a:srgbClr val="33CC33"/>
                </a:solidFill>
                <a:latin typeface="Calibri" panose="020F0502020204030204" pitchFamily="34" charset="0"/>
                <a:cs typeface="Calibri" panose="020F0502020204030204" pitchFamily="34" charset="0"/>
              </a:rPr>
              <a:t>next word</a:t>
            </a:r>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cs typeface="Calibri" panose="020F0502020204030204" pitchFamily="34" charset="0"/>
              </a:rPr>
              <a:t>In theory, RNNs are capable of handling </a:t>
            </a:r>
            <a:r>
              <a:rPr lang="en-US" sz="2800" dirty="0">
                <a:solidFill>
                  <a:srgbClr val="33CC33"/>
                </a:solidFill>
                <a:latin typeface="Calibri" panose="020F0502020204030204" pitchFamily="34" charset="0"/>
                <a:cs typeface="Calibri" panose="020F0502020204030204" pitchFamily="34" charset="0"/>
              </a:rPr>
              <a:t>long-term dependencies</a:t>
            </a:r>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cs typeface="Calibri" panose="020F0502020204030204" pitchFamily="34" charset="0"/>
              </a:rPr>
              <a:t>But in practice, </a:t>
            </a:r>
            <a:r>
              <a:rPr lang="en-US" sz="2800" dirty="0">
                <a:solidFill>
                  <a:srgbClr val="FF0000"/>
                </a:solidFill>
                <a:latin typeface="Calibri" panose="020F0502020204030204" pitchFamily="34" charset="0"/>
                <a:cs typeface="Calibri" panose="020F0502020204030204" pitchFamily="34" charset="0"/>
              </a:rPr>
              <a:t>they are not</a:t>
            </a:r>
            <a:r>
              <a:rPr lang="en-US" sz="2800" dirty="0">
                <a:latin typeface="Calibri" panose="020F0502020204030204" pitchFamily="34" charset="0"/>
                <a:cs typeface="Calibri" panose="020F0502020204030204" pitchFamily="34" charset="0"/>
              </a:rPr>
              <a:t>! Reading: </a:t>
            </a:r>
            <a:r>
              <a:rPr lang="en-US" dirty="0">
                <a:latin typeface="Calibri" panose="020F0502020204030204" pitchFamily="34" charset="0"/>
                <a:cs typeface="Calibri" panose="020F0502020204030204" pitchFamily="34" charset="0"/>
                <a:hlinkClick r:id="rId4"/>
              </a:rPr>
              <a:t>vanishing gradient problem</a:t>
            </a:r>
            <a:r>
              <a:rPr lang="en-US" sz="2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6072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Long Short Term Memory (LSTM)</a:t>
            </a:r>
          </a:p>
        </p:txBody>
      </p:sp>
      <p:sp>
        <p:nvSpPr>
          <p:cNvPr id="12" name="Slide Number Placeholder 11"/>
          <p:cNvSpPr>
            <a:spLocks noGrp="1"/>
          </p:cNvSpPr>
          <p:nvPr>
            <p:ph type="sldNum" sz="quarter" idx="12"/>
          </p:nvPr>
        </p:nvSpPr>
        <p:spPr/>
        <p:txBody>
          <a:bodyPr/>
          <a:lstStyle/>
          <a:p>
            <a:fld id="{A87AB4FD-5280-400C-A576-39B31E1468B0}" type="slidenum">
              <a:rPr lang="en-US" smtClean="0"/>
              <a:t>11</a:t>
            </a:fld>
            <a:endParaRPr lang="en-US" dirty="0"/>
          </a:p>
        </p:txBody>
      </p:sp>
      <p:sp>
        <p:nvSpPr>
          <p:cNvPr id="30" name="Rectangle 3"/>
          <p:cNvSpPr txBox="1">
            <a:spLocks noChangeArrowheads="1"/>
          </p:cNvSpPr>
          <p:nvPr/>
        </p:nvSpPr>
        <p:spPr>
          <a:xfrm>
            <a:off x="1484311" y="1828800"/>
            <a:ext cx="10018712" cy="4403456"/>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latin typeface="Calibri" panose="020F0502020204030204" pitchFamily="34" charset="0"/>
                <a:cs typeface="Calibri" panose="020F0502020204030204" pitchFamily="34" charset="0"/>
              </a:rPr>
              <a:t>A </a:t>
            </a:r>
            <a:r>
              <a:rPr lang="en-US" sz="2800" i="1" dirty="0">
                <a:solidFill>
                  <a:srgbClr val="0070C0"/>
                </a:solidFill>
                <a:latin typeface="Calibri" panose="020F0502020204030204" pitchFamily="34" charset="0"/>
                <a:cs typeface="Calibri" panose="020F0502020204030204" pitchFamily="34" charset="0"/>
              </a:rPr>
              <a:t>special type</a:t>
            </a:r>
            <a:r>
              <a:rPr lang="en-US" sz="2800" dirty="0">
                <a:solidFill>
                  <a:srgbClr val="0070C0"/>
                </a:solidFill>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of recurrent neural networks.</a:t>
            </a:r>
          </a:p>
          <a:p>
            <a:r>
              <a:rPr lang="en-US" sz="2800" dirty="0">
                <a:latin typeface="Calibri" panose="020F0502020204030204" pitchFamily="34" charset="0"/>
                <a:cs typeface="Calibri" panose="020F0502020204030204" pitchFamily="34" charset="0"/>
              </a:rPr>
              <a:t>Explicitly designed to capture the </a:t>
            </a:r>
            <a:r>
              <a:rPr lang="en-US" sz="2800" dirty="0">
                <a:solidFill>
                  <a:srgbClr val="0066FF"/>
                </a:solidFill>
                <a:latin typeface="Calibri" panose="020F0502020204030204" pitchFamily="34" charset="0"/>
                <a:cs typeface="Calibri" panose="020F0502020204030204" pitchFamily="34" charset="0"/>
              </a:rPr>
              <a:t>long-term dependency</a:t>
            </a:r>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cs typeface="Calibri" panose="020F0502020204030204" pitchFamily="34" charset="0"/>
              </a:rPr>
              <a:t>It solves/mitigates the vanishing gradient problem of vanilla RNN.</a:t>
            </a:r>
          </a:p>
          <a:p>
            <a:r>
              <a:rPr lang="en-US" sz="2800" dirty="0">
                <a:latin typeface="Calibri" panose="020F0502020204030204" pitchFamily="34" charset="0"/>
                <a:cs typeface="Calibri" panose="020F0502020204030204" pitchFamily="34" charset="0"/>
              </a:rPr>
              <a:t>So, what is the </a:t>
            </a:r>
            <a:r>
              <a:rPr lang="en-US" sz="2800" dirty="0">
                <a:solidFill>
                  <a:srgbClr val="0066FF"/>
                </a:solidFill>
                <a:latin typeface="Calibri" panose="020F0502020204030204" pitchFamily="34" charset="0"/>
                <a:cs typeface="Calibri" panose="020F0502020204030204" pitchFamily="34" charset="0"/>
              </a:rPr>
              <a:t>structural difference </a:t>
            </a:r>
            <a:r>
              <a:rPr lang="en-US" sz="2800" dirty="0">
                <a:latin typeface="Calibri" panose="020F0502020204030204" pitchFamily="34" charset="0"/>
                <a:cs typeface="Calibri" panose="020F0502020204030204" pitchFamily="34" charset="0"/>
              </a:rPr>
              <a:t>between RNN and LSTM?</a:t>
            </a:r>
          </a:p>
        </p:txBody>
      </p:sp>
    </p:spTree>
    <p:extLst>
      <p:ext uri="{BB962C8B-B14F-4D97-AF65-F5344CB8AC3E}">
        <p14:creationId xmlns:p14="http://schemas.microsoft.com/office/powerpoint/2010/main" val="59258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Difference between RNN and LSTM</a:t>
            </a:r>
          </a:p>
        </p:txBody>
      </p:sp>
      <p:sp>
        <p:nvSpPr>
          <p:cNvPr id="12" name="Slide Number Placeholder 11"/>
          <p:cNvSpPr>
            <a:spLocks noGrp="1"/>
          </p:cNvSpPr>
          <p:nvPr>
            <p:ph type="sldNum" sz="quarter" idx="12"/>
          </p:nvPr>
        </p:nvSpPr>
        <p:spPr/>
        <p:txBody>
          <a:bodyPr/>
          <a:lstStyle/>
          <a:p>
            <a:fld id="{A87AB4FD-5280-400C-A576-39B31E1468B0}" type="slidenum">
              <a:rPr lang="en-US" smtClean="0"/>
              <a:t>12</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131" y="1284661"/>
            <a:ext cx="5923909" cy="256465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131" y="3844314"/>
            <a:ext cx="5923909" cy="2527286"/>
          </a:xfrm>
          <a:prstGeom prst="rect">
            <a:avLst/>
          </a:prstGeom>
        </p:spPr>
      </p:pic>
    </p:spTree>
    <p:extLst>
      <p:ext uri="{BB962C8B-B14F-4D97-AF65-F5344CB8AC3E}">
        <p14:creationId xmlns:p14="http://schemas.microsoft.com/office/powerpoint/2010/main" val="2978153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Core Idea Behind LSTM</a:t>
            </a:r>
          </a:p>
        </p:txBody>
      </p:sp>
      <p:sp>
        <p:nvSpPr>
          <p:cNvPr id="12" name="Slide Number Placeholder 11"/>
          <p:cNvSpPr>
            <a:spLocks noGrp="1"/>
          </p:cNvSpPr>
          <p:nvPr>
            <p:ph type="sldNum" sz="quarter" idx="12"/>
          </p:nvPr>
        </p:nvSpPr>
        <p:spPr/>
        <p:txBody>
          <a:bodyPr/>
          <a:lstStyle/>
          <a:p>
            <a:fld id="{A87AB4FD-5280-400C-A576-39B31E1468B0}" type="slidenum">
              <a:rPr lang="en-US" smtClean="0"/>
              <a:t>13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540" y="3871733"/>
            <a:ext cx="4286250" cy="2762250"/>
          </a:xfrm>
          <a:prstGeom prst="rect">
            <a:avLst/>
          </a:prstGeom>
        </p:spPr>
      </p:pic>
      <p:sp>
        <p:nvSpPr>
          <p:cNvPr id="9" name="Rectangle 3"/>
          <p:cNvSpPr txBox="1">
            <a:spLocks noChangeArrowheads="1"/>
          </p:cNvSpPr>
          <p:nvPr/>
        </p:nvSpPr>
        <p:spPr>
          <a:xfrm>
            <a:off x="1484311" y="1560709"/>
            <a:ext cx="9521146" cy="4671547"/>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latin typeface="Calibri" panose="020F0502020204030204" pitchFamily="34" charset="0"/>
                <a:cs typeface="Calibri" panose="020F0502020204030204" pitchFamily="34" charset="0"/>
              </a:rPr>
              <a:t>Key to LSTMs is the </a:t>
            </a:r>
            <a:r>
              <a:rPr lang="en-US" b="1" dirty="0">
                <a:solidFill>
                  <a:srgbClr val="0070C0"/>
                </a:solidFill>
                <a:latin typeface="Calibri" panose="020F0502020204030204" pitchFamily="34" charset="0"/>
                <a:cs typeface="Calibri" panose="020F0502020204030204" pitchFamily="34" charset="0"/>
              </a:rPr>
              <a:t>memory cell state</a:t>
            </a:r>
          </a:p>
          <a:p>
            <a:r>
              <a:rPr lang="en-US" dirty="0">
                <a:latin typeface="Calibri" panose="020F0502020204030204" pitchFamily="34" charset="0"/>
                <a:cs typeface="Calibri" panose="020F0502020204030204" pitchFamily="34" charset="0"/>
              </a:rPr>
              <a:t>LSTMs memory cells </a:t>
            </a:r>
            <a:r>
              <a:rPr lang="en-US" dirty="0">
                <a:solidFill>
                  <a:srgbClr val="00B050"/>
                </a:solidFill>
                <a:latin typeface="Calibri" panose="020F0502020204030204" pitchFamily="34" charset="0"/>
                <a:cs typeface="Calibri" panose="020F0502020204030204" pitchFamily="34" charset="0"/>
              </a:rPr>
              <a:t>add</a:t>
            </a:r>
            <a:r>
              <a:rPr lang="en-US" dirty="0">
                <a:latin typeface="Calibri" panose="020F0502020204030204" pitchFamily="34" charset="0"/>
                <a:cs typeface="Calibri" panose="020F0502020204030204" pitchFamily="34" charset="0"/>
              </a:rPr>
              <a:t> and </a:t>
            </a:r>
            <a:r>
              <a:rPr lang="en-US" dirty="0">
                <a:solidFill>
                  <a:srgbClr val="FF0000"/>
                </a:solidFill>
                <a:latin typeface="Calibri" panose="020F0502020204030204" pitchFamily="34" charset="0"/>
                <a:cs typeface="Calibri" panose="020F0502020204030204" pitchFamily="34" charset="0"/>
              </a:rPr>
              <a:t>remove</a:t>
            </a:r>
            <a:r>
              <a:rPr lang="en-US" dirty="0">
                <a:latin typeface="Calibri" panose="020F0502020204030204" pitchFamily="34" charset="0"/>
                <a:cs typeface="Calibri" panose="020F0502020204030204" pitchFamily="34" charset="0"/>
              </a:rPr>
              <a:t> information as the sequence goes. Mathematically, it turns the cascading </a:t>
            </a:r>
            <a:r>
              <a:rPr lang="en-US" i="1" dirty="0">
                <a:solidFill>
                  <a:srgbClr val="0070C0"/>
                </a:solidFill>
                <a:latin typeface="Calibri" panose="020F0502020204030204" pitchFamily="34" charset="0"/>
                <a:cs typeface="Calibri" panose="020F0502020204030204" pitchFamily="34" charset="0"/>
              </a:rPr>
              <a:t>multiplications</a:t>
            </a:r>
            <a:r>
              <a:rPr lang="en-US" dirty="0">
                <a:latin typeface="Calibri" panose="020F0502020204030204" pitchFamily="34" charset="0"/>
                <a:cs typeface="Calibri" panose="020F0502020204030204" pitchFamily="34" charset="0"/>
              </a:rPr>
              <a:t> in vanilla RNNs into </a:t>
            </a:r>
            <a:r>
              <a:rPr lang="en-US" i="1" dirty="0">
                <a:solidFill>
                  <a:srgbClr val="0070C0"/>
                </a:solidFill>
                <a:latin typeface="Calibri" panose="020F0502020204030204" pitchFamily="34" charset="0"/>
                <a:cs typeface="Calibri" panose="020F0502020204030204" pitchFamily="34" charset="0"/>
              </a:rPr>
              <a:t>additions</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How? Through a structure called </a:t>
            </a:r>
            <a:r>
              <a:rPr lang="en-US" dirty="0">
                <a:solidFill>
                  <a:srgbClr val="0066FF"/>
                </a:solidFill>
                <a:latin typeface="Calibri" panose="020F0502020204030204" pitchFamily="34" charset="0"/>
                <a:cs typeface="Calibri" panose="020F0502020204030204" pitchFamily="34" charset="0"/>
              </a:rPr>
              <a:t>gate</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LSTM has </a:t>
            </a:r>
            <a:r>
              <a:rPr lang="en-US" dirty="0">
                <a:solidFill>
                  <a:srgbClr val="0066FF"/>
                </a:solidFill>
                <a:latin typeface="Calibri" panose="020F0502020204030204" pitchFamily="34" charset="0"/>
                <a:cs typeface="Calibri" panose="020F0502020204030204" pitchFamily="34" charset="0"/>
              </a:rPr>
              <a:t>three gates </a:t>
            </a:r>
            <a:r>
              <a:rPr lang="en-US" dirty="0">
                <a:latin typeface="Calibri" panose="020F0502020204030204" pitchFamily="34" charset="0"/>
                <a:cs typeface="Calibri" panose="020F0502020204030204" pitchFamily="34" charset="0"/>
              </a:rPr>
              <a:t>to </a:t>
            </a:r>
            <a:r>
              <a:rPr lang="en-US" dirty="0">
                <a:solidFill>
                  <a:srgbClr val="33CC33"/>
                </a:solidFill>
                <a:latin typeface="Calibri" panose="020F0502020204030204" pitchFamily="34" charset="0"/>
                <a:cs typeface="Calibri" panose="020F0502020204030204" pitchFamily="34" charset="0"/>
              </a:rPr>
              <a:t>control</a:t>
            </a:r>
            <a:r>
              <a:rPr lang="en-US" dirty="0">
                <a:latin typeface="Calibri" panose="020F0502020204030204" pitchFamily="34" charset="0"/>
                <a:cs typeface="Calibri" panose="020F0502020204030204" pitchFamily="34" charset="0"/>
              </a:rPr>
              <a:t> the memory in the cells</a:t>
            </a:r>
          </a:p>
        </p:txBody>
      </p:sp>
    </p:spTree>
    <p:extLst>
      <p:ext uri="{BB962C8B-B14F-4D97-AF65-F5344CB8AC3E}">
        <p14:creationId xmlns:p14="http://schemas.microsoft.com/office/powerpoint/2010/main" val="77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Step-by-Step LSTM Walk Through</a:t>
            </a:r>
          </a:p>
        </p:txBody>
      </p:sp>
      <p:sp>
        <p:nvSpPr>
          <p:cNvPr id="12" name="Slide Number Placeholder 11"/>
          <p:cNvSpPr>
            <a:spLocks noGrp="1"/>
          </p:cNvSpPr>
          <p:nvPr>
            <p:ph type="sldNum" sz="quarter" idx="12"/>
          </p:nvPr>
        </p:nvSpPr>
        <p:spPr/>
        <p:txBody>
          <a:bodyPr/>
          <a:lstStyle/>
          <a:p>
            <a:fld id="{A87AB4FD-5280-400C-A576-39B31E1468B0}" type="slidenum">
              <a:rPr lang="en-US" smtClean="0"/>
              <a:t>14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383" y="4224843"/>
            <a:ext cx="7378563" cy="2448491"/>
          </a:xfrm>
          <a:prstGeom prst="rect">
            <a:avLst/>
          </a:prstGeom>
        </p:spPr>
      </p:pic>
      <mc:AlternateContent xmlns:mc="http://schemas.openxmlformats.org/markup-compatibility/2006" xmlns:a14="http://schemas.microsoft.com/office/drawing/2010/main">
        <mc:Choice Requires="a14">
          <p:sp>
            <p:nvSpPr>
              <p:cNvPr id="8" name="Rectangle 3"/>
              <p:cNvSpPr txBox="1">
                <a:spLocks noChangeArrowheads="1"/>
              </p:cNvSpPr>
              <p:nvPr/>
            </p:nvSpPr>
            <p:spPr>
              <a:xfrm>
                <a:off x="1484311" y="1560709"/>
                <a:ext cx="10018712" cy="4671547"/>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spcBef>
                    <a:spcPts val="300"/>
                  </a:spcBef>
                  <a:spcAft>
                    <a:spcPts val="300"/>
                  </a:spcAft>
                </a:pPr>
                <a:r>
                  <a:rPr lang="en-US" dirty="0">
                    <a:latin typeface="Calibri" panose="020F0502020204030204" pitchFamily="34" charset="0"/>
                    <a:cs typeface="Calibri" panose="020F0502020204030204" pitchFamily="34" charset="0"/>
                  </a:rPr>
                  <a:t>The </a:t>
                </a:r>
                <a:r>
                  <a:rPr lang="en-US" dirty="0">
                    <a:solidFill>
                      <a:srgbClr val="33CC33"/>
                    </a:solidFill>
                    <a:latin typeface="Calibri" panose="020F0502020204030204" pitchFamily="34" charset="0"/>
                    <a:cs typeface="Calibri" panose="020F0502020204030204" pitchFamily="34" charset="0"/>
                  </a:rPr>
                  <a:t>input</a:t>
                </a:r>
                <a:r>
                  <a:rPr lang="en-US" dirty="0">
                    <a:latin typeface="Calibri" panose="020F0502020204030204" pitchFamily="34" charset="0"/>
                    <a:cs typeface="Calibri" panose="020F0502020204030204" pitchFamily="34" charset="0"/>
                  </a:rPr>
                  <a:t> </a:t>
                </a:r>
                <a:r>
                  <a:rPr lang="en-US" dirty="0">
                    <a:solidFill>
                      <a:srgbClr val="33CC33"/>
                    </a:solidFill>
                    <a:latin typeface="Calibri" panose="020F0502020204030204" pitchFamily="34" charset="0"/>
                    <a:cs typeface="Calibri" panose="020F0502020204030204" pitchFamily="34" charset="0"/>
                  </a:rPr>
                  <a:t>gate</a:t>
                </a:r>
                <a:r>
                  <a:rPr lang="en-US" dirty="0">
                    <a:latin typeface="Calibri" panose="020F0502020204030204" pitchFamily="34" charset="0"/>
                    <a:cs typeface="Calibri" panose="020F0502020204030204" pitchFamily="34" charset="0"/>
                  </a:rPr>
                  <a:t> </a:t>
                </a:r>
                <a:r>
                  <a:rPr lang="en-US" dirty="0">
                    <a:solidFill>
                      <a:srgbClr val="33CC33"/>
                    </a:solidFill>
                    <a:latin typeface="Calibri" panose="020F0502020204030204" pitchFamily="34" charset="0"/>
                    <a:cs typeface="Calibri" panose="020F0502020204030204" pitchFamily="34" charset="0"/>
                  </a:rPr>
                  <a:t>decides</a:t>
                </a:r>
                <a:r>
                  <a:rPr lang="en-US" dirty="0">
                    <a:latin typeface="Calibri" panose="020F0502020204030204" pitchFamily="34" charset="0"/>
                    <a:cs typeface="Calibri" panose="020F0502020204030204" pitchFamily="34" charset="0"/>
                  </a:rPr>
                  <a:t> what information will be taken from </a:t>
                </a:r>
                <a:r>
                  <a:rPr lang="en-US" i="1" dirty="0">
                    <a:latin typeface="Calibri" panose="020F0502020204030204" pitchFamily="34" charset="0"/>
                    <a:cs typeface="Calibri" panose="020F0502020204030204" pitchFamily="34" charset="0"/>
                  </a:rPr>
                  <a:t>the current input</a:t>
                </a:r>
                <a:r>
                  <a:rPr lang="en-US" dirty="0">
                    <a:latin typeface="Calibri" panose="020F0502020204030204" pitchFamily="34" charset="0"/>
                    <a:cs typeface="Calibri" panose="020F0502020204030204" pitchFamily="34" charset="0"/>
                  </a:rPr>
                  <a:t> and stored in the cell state</a:t>
                </a:r>
              </a:p>
              <a:p>
                <a:pPr>
                  <a:spcBef>
                    <a:spcPts val="300"/>
                  </a:spcBef>
                  <a:spcAft>
                    <a:spcPts val="300"/>
                  </a:spcAft>
                </a:pPr>
                <a:r>
                  <a:rPr lang="en-US" dirty="0">
                    <a:latin typeface="Calibri" panose="020F0502020204030204" pitchFamily="34" charset="0"/>
                    <a:cs typeface="Calibri" panose="020F0502020204030204" pitchFamily="34" charset="0"/>
                  </a:rPr>
                  <a:t>Two parts – </a:t>
                </a:r>
              </a:p>
              <a:p>
                <a:pPr lvl="1">
                  <a:spcBef>
                    <a:spcPts val="300"/>
                  </a:spcBef>
                  <a:spcAft>
                    <a:spcPts val="300"/>
                  </a:spcAft>
                </a:pPr>
                <a:r>
                  <a:rPr lang="en-US" dirty="0">
                    <a:latin typeface="Calibri" panose="020F0502020204030204" pitchFamily="34" charset="0"/>
                    <a:cs typeface="Calibri" panose="020F0502020204030204" pitchFamily="34" charset="0"/>
                  </a:rPr>
                  <a:t>A </a:t>
                </a:r>
                <a:r>
                  <a:rPr lang="en-US" dirty="0">
                    <a:solidFill>
                      <a:srgbClr val="0066FF"/>
                    </a:solidFill>
                    <a:latin typeface="Calibri" panose="020F0502020204030204" pitchFamily="34" charset="0"/>
                    <a:cs typeface="Calibri" panose="020F0502020204030204" pitchFamily="34" charset="0"/>
                  </a:rPr>
                  <a:t>sigmoid</a:t>
                </a:r>
                <a:r>
                  <a:rPr lang="en-US" dirty="0">
                    <a:latin typeface="Calibri" panose="020F0502020204030204" pitchFamily="34" charset="0"/>
                    <a:cs typeface="Calibri" panose="020F0502020204030204" pitchFamily="34" charset="0"/>
                  </a:rPr>
                  <a:t> layer (</a:t>
                </a:r>
                <a:r>
                  <a:rPr lang="en-US" dirty="0">
                    <a:solidFill>
                      <a:srgbClr val="33CC33"/>
                    </a:solidFill>
                    <a:latin typeface="Calibri" panose="020F0502020204030204" pitchFamily="34" charset="0"/>
                    <a:cs typeface="Calibri" panose="020F0502020204030204" pitchFamily="34" charset="0"/>
                  </a:rPr>
                  <a:t>input gate layer</a:t>
                </a:r>
                <a:r>
                  <a:rPr lang="en-US" dirty="0">
                    <a:latin typeface="Calibri" panose="020F0502020204030204" pitchFamily="34" charset="0"/>
                    <a:cs typeface="Calibri" panose="020F0502020204030204" pitchFamily="34" charset="0"/>
                  </a:rPr>
                  <a:t>): decides what values we’ll update</a:t>
                </a:r>
              </a:p>
              <a:p>
                <a:pPr lvl="1">
                  <a:spcBef>
                    <a:spcPts val="300"/>
                  </a:spcBef>
                  <a:spcAft>
                    <a:spcPts val="300"/>
                  </a:spcAft>
                </a:pPr>
                <a:r>
                  <a:rPr lang="en-US" dirty="0">
                    <a:latin typeface="Calibri" panose="020F0502020204030204" pitchFamily="34" charset="0"/>
                    <a:cs typeface="Calibri" panose="020F0502020204030204" pitchFamily="34" charset="0"/>
                  </a:rPr>
                  <a:t>A </a:t>
                </a:r>
                <a14:m>
                  <m:oMath xmlns:m="http://schemas.openxmlformats.org/officeDocument/2006/math">
                    <m:r>
                      <m:rPr>
                        <m:sty m:val="p"/>
                      </m:rPr>
                      <a:rPr lang="en-US" i="1" dirty="0" smtClean="0">
                        <a:solidFill>
                          <a:srgbClr val="0066FF"/>
                        </a:solidFill>
                        <a:latin typeface="Cambria Math" panose="02040503050406030204" pitchFamily="18" charset="0"/>
                        <a:cs typeface="Times New Roman" panose="02020603050405020304" pitchFamily="18" charset="0"/>
                      </a:rPr>
                      <m:t>tanh</m:t>
                    </m:r>
                    <m:r>
                      <a:rPr lang="en-US" i="1" dirty="0" smtClean="0">
                        <a:latin typeface="Cambria Math" panose="02040503050406030204" pitchFamily="18" charset="0"/>
                        <a:cs typeface="Times New Roman" panose="02020603050405020304" pitchFamily="18" charset="0"/>
                      </a:rPr>
                      <m:t>⁡</m:t>
                    </m:r>
                  </m:oMath>
                </a14:m>
                <a:r>
                  <a:rPr lang="en-US" dirty="0">
                    <a:latin typeface="Calibri" panose="020F0502020204030204" pitchFamily="34" charset="0"/>
                    <a:cs typeface="Calibri" panose="020F0502020204030204" pitchFamily="34" charset="0"/>
                  </a:rPr>
                  <a:t>layer: creates a vector of new candidate values, </a:t>
                </a:r>
                <a14:m>
                  <m:oMath xmlns:m="http://schemas.openxmlformats.org/officeDocument/2006/math">
                    <m:acc>
                      <m:accPr>
                        <m:chr m:val="̃"/>
                        <m:ctrlPr>
                          <a:rPr lang="en-US" i="1" smtClean="0">
                            <a:solidFill>
                              <a:srgbClr val="0066FF"/>
                            </a:solidFill>
                            <a:latin typeface="Cambria Math" panose="02040503050406030204" pitchFamily="18" charset="0"/>
                            <a:cs typeface="Times New Roman" panose="02020603050405020304" pitchFamily="18" charset="0"/>
                          </a:rPr>
                        </m:ctrlPr>
                      </m:accPr>
                      <m:e>
                        <m:sSub>
                          <m:sSubPr>
                            <m:ctrlPr>
                              <a:rPr lang="en-US" i="1" smtClean="0">
                                <a:solidFill>
                                  <a:srgbClr val="0066FF"/>
                                </a:solidFill>
                                <a:latin typeface="Cambria Math" panose="02040503050406030204" pitchFamily="18" charset="0"/>
                                <a:cs typeface="Times New Roman" panose="02020603050405020304" pitchFamily="18" charset="0"/>
                              </a:rPr>
                            </m:ctrlPr>
                          </m:sSubPr>
                          <m:e>
                            <m:r>
                              <a:rPr lang="en-US" b="0" i="1" smtClean="0">
                                <a:solidFill>
                                  <a:srgbClr val="0066FF"/>
                                </a:solidFill>
                                <a:latin typeface="Cambria Math" panose="02040503050406030204" pitchFamily="18" charset="0"/>
                                <a:cs typeface="Times New Roman" panose="02020603050405020304" pitchFamily="18" charset="0"/>
                              </a:rPr>
                              <m:t>𝐶</m:t>
                            </m:r>
                          </m:e>
                          <m:sub>
                            <m:r>
                              <a:rPr lang="en-US" b="0" i="1" smtClean="0">
                                <a:solidFill>
                                  <a:srgbClr val="0066FF"/>
                                </a:solidFill>
                                <a:latin typeface="Cambria Math" panose="02040503050406030204" pitchFamily="18" charset="0"/>
                                <a:cs typeface="Times New Roman" panose="02020603050405020304" pitchFamily="18" charset="0"/>
                              </a:rPr>
                              <m:t>𝑡</m:t>
                            </m:r>
                          </m:sub>
                        </m:sSub>
                      </m:e>
                    </m:acc>
                  </m:oMath>
                </a14:m>
                <a:endParaRPr lang="en-US" dirty="0">
                  <a:latin typeface="Calibri" panose="020F0502020204030204" pitchFamily="34" charset="0"/>
                  <a:cs typeface="Calibri" panose="020F0502020204030204" pitchFamily="34" charset="0"/>
                </a:endParaRPr>
              </a:p>
              <a:p>
                <a:pPr>
                  <a:spcBef>
                    <a:spcPts val="300"/>
                  </a:spcBef>
                  <a:spcAft>
                    <a:spcPts val="300"/>
                  </a:spcAft>
                </a:pPr>
                <a:r>
                  <a:rPr lang="en-US" dirty="0">
                    <a:solidFill>
                      <a:srgbClr val="33CC33"/>
                    </a:solidFill>
                    <a:latin typeface="Calibri" panose="020F0502020204030204" pitchFamily="34" charset="0"/>
                    <a:cs typeface="Calibri" panose="020F0502020204030204" pitchFamily="34" charset="0"/>
                  </a:rPr>
                  <a:t>Example</a:t>
                </a:r>
                <a:r>
                  <a:rPr lang="en-US" dirty="0">
                    <a:latin typeface="Calibri" panose="020F0502020204030204" pitchFamily="34" charset="0"/>
                    <a:cs typeface="Calibri" panose="020F0502020204030204" pitchFamily="34" charset="0"/>
                  </a:rPr>
                  <a:t>: add the gender of the new subject to the cell state</a:t>
                </a:r>
              </a:p>
              <a:p>
                <a:pPr lvl="1">
                  <a:spcBef>
                    <a:spcPts val="300"/>
                  </a:spcBef>
                  <a:spcAft>
                    <a:spcPts val="300"/>
                  </a:spcAft>
                </a:pPr>
                <a:r>
                  <a:rPr lang="en-US" dirty="0">
                    <a:latin typeface="Calibri" panose="020F0502020204030204" pitchFamily="34" charset="0"/>
                    <a:cs typeface="Calibri" panose="020F0502020204030204" pitchFamily="34" charset="0"/>
                  </a:rPr>
                  <a:t>Replace the old one we’re forgetting</a:t>
                </a:r>
              </a:p>
            </p:txBody>
          </p:sp>
        </mc:Choice>
        <mc:Fallback xmlns="">
          <p:sp>
            <p:nvSpPr>
              <p:cNvPr id="8" name="Rectangle 3"/>
              <p:cNvSpPr txBox="1">
                <a:spLocks noRot="1" noChangeAspect="1" noMove="1" noResize="1" noEditPoints="1" noAdjustHandles="1" noChangeArrowheads="1" noChangeShapeType="1" noTextEdit="1"/>
              </p:cNvSpPr>
              <p:nvPr/>
            </p:nvSpPr>
            <p:spPr>
              <a:xfrm>
                <a:off x="1484311" y="1560709"/>
                <a:ext cx="10018712" cy="4671547"/>
              </a:xfrm>
              <a:prstGeom prst="rect">
                <a:avLst/>
              </a:prstGeom>
              <a:blipFill>
                <a:blip r:embed="rId4"/>
                <a:stretch>
                  <a:fillRect l="-1519" t="-4336"/>
                </a:stretch>
              </a:blipFill>
            </p:spPr>
            <p:txBody>
              <a:bodyPr/>
              <a:lstStyle/>
              <a:p>
                <a:r>
                  <a:rPr lang="en-US">
                    <a:noFill/>
                  </a:rPr>
                  <a:t> </a:t>
                </a:r>
              </a:p>
            </p:txBody>
          </p:sp>
        </mc:Fallback>
      </mc:AlternateContent>
      <p:sp>
        <p:nvSpPr>
          <p:cNvPr id="9" name="TextBox 8"/>
          <p:cNvSpPr txBox="1"/>
          <p:nvPr/>
        </p:nvSpPr>
        <p:spPr>
          <a:xfrm>
            <a:off x="1172897" y="4536367"/>
            <a:ext cx="1725152" cy="369332"/>
          </a:xfrm>
          <a:prstGeom prst="rect">
            <a:avLst/>
          </a:prstGeom>
          <a:noFill/>
        </p:spPr>
        <p:txBody>
          <a:bodyPr wrap="none" rtlCol="0">
            <a:spAutoFit/>
          </a:bodyPr>
          <a:lstStyle/>
          <a:p>
            <a:r>
              <a:rPr lang="en-US" dirty="0">
                <a:solidFill>
                  <a:srgbClr val="FF0000"/>
                </a:solidFill>
              </a:rPr>
              <a:t>Input gate layer</a:t>
            </a:r>
          </a:p>
        </p:txBody>
      </p:sp>
      <p:sp>
        <p:nvSpPr>
          <p:cNvPr id="10" name="TextBox 9"/>
          <p:cNvSpPr txBox="1"/>
          <p:nvPr/>
        </p:nvSpPr>
        <p:spPr>
          <a:xfrm>
            <a:off x="6966771" y="4536367"/>
            <a:ext cx="1171218" cy="369332"/>
          </a:xfrm>
          <a:prstGeom prst="rect">
            <a:avLst/>
          </a:prstGeom>
          <a:noFill/>
        </p:spPr>
        <p:txBody>
          <a:bodyPr wrap="none" rtlCol="0">
            <a:spAutoFit/>
          </a:bodyPr>
          <a:lstStyle/>
          <a:p>
            <a:r>
              <a:rPr lang="en-US" dirty="0" err="1">
                <a:solidFill>
                  <a:srgbClr val="FF0000"/>
                </a:solidFill>
              </a:rPr>
              <a:t>tanh</a:t>
            </a:r>
            <a:r>
              <a:rPr lang="en-US" dirty="0">
                <a:solidFill>
                  <a:srgbClr val="FF0000"/>
                </a:solidFill>
              </a:rPr>
              <a:t> layer</a:t>
            </a:r>
          </a:p>
        </p:txBody>
      </p:sp>
      <p:cxnSp>
        <p:nvCxnSpPr>
          <p:cNvPr id="16" name="Curved Connector 15"/>
          <p:cNvCxnSpPr>
            <a:stCxn id="9" idx="2"/>
          </p:cNvCxnSpPr>
          <p:nvPr/>
        </p:nvCxnSpPr>
        <p:spPr>
          <a:xfrm rot="16200000" flipH="1">
            <a:off x="2572711" y="4368461"/>
            <a:ext cx="867140" cy="1941616"/>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3" name="Curved Connector 32"/>
          <p:cNvCxnSpPr/>
          <p:nvPr/>
        </p:nvCxnSpPr>
        <p:spPr>
          <a:xfrm rot="10800000" flipV="1">
            <a:off x="4836407" y="4737252"/>
            <a:ext cx="2130364" cy="1035585"/>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 name="Rectangle 1">
            <a:extLst>
              <a:ext uri="{FF2B5EF4-FFF2-40B4-BE49-F238E27FC236}">
                <a16:creationId xmlns:a16="http://schemas.microsoft.com/office/drawing/2014/main" id="{61C2C516-5B0B-CD47-B6DE-74D149D48CE1}"/>
              </a:ext>
            </a:extLst>
          </p:cNvPr>
          <p:cNvSpPr/>
          <p:nvPr/>
        </p:nvSpPr>
        <p:spPr>
          <a:xfrm>
            <a:off x="6531429" y="5421086"/>
            <a:ext cx="3510642"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61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Step-by-Step LSTM Walk Through</a:t>
            </a:r>
          </a:p>
        </p:txBody>
      </p:sp>
      <p:sp>
        <p:nvSpPr>
          <p:cNvPr id="12" name="Slide Number Placeholder 11"/>
          <p:cNvSpPr>
            <a:spLocks noGrp="1"/>
          </p:cNvSpPr>
          <p:nvPr>
            <p:ph type="sldNum" sz="quarter" idx="12"/>
          </p:nvPr>
        </p:nvSpPr>
        <p:spPr/>
        <p:txBody>
          <a:bodyPr/>
          <a:lstStyle/>
          <a:p>
            <a:fld id="{A87AB4FD-5280-400C-A576-39B31E1468B0}" type="slidenum">
              <a:rPr lang="en-US" smtClean="0"/>
              <a:t>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965" y="3488944"/>
            <a:ext cx="8332735" cy="2832167"/>
          </a:xfrm>
          <a:prstGeom prst="rect">
            <a:avLst/>
          </a:prstGeom>
        </p:spPr>
      </p:pic>
      <mc:AlternateContent xmlns:mc="http://schemas.openxmlformats.org/markup-compatibility/2006" xmlns:a14="http://schemas.microsoft.com/office/drawing/2010/main">
        <mc:Choice Requires="a14">
          <p:sp>
            <p:nvSpPr>
              <p:cNvPr id="9" name="Rectangle 3"/>
              <p:cNvSpPr txBox="1">
                <a:spLocks noChangeArrowheads="1"/>
              </p:cNvSpPr>
              <p:nvPr/>
            </p:nvSpPr>
            <p:spPr>
              <a:xfrm>
                <a:off x="1484311" y="1560709"/>
                <a:ext cx="10018712" cy="4671547"/>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latin typeface="Calibri" panose="020F0502020204030204" pitchFamily="34" charset="0"/>
                    <a:cs typeface="Calibri" panose="020F0502020204030204" pitchFamily="34" charset="0"/>
                  </a:rPr>
                  <a:t>The </a:t>
                </a:r>
                <a:r>
                  <a:rPr lang="en-US" dirty="0">
                    <a:solidFill>
                      <a:srgbClr val="33CC33"/>
                    </a:solidFill>
                    <a:latin typeface="Calibri" panose="020F0502020204030204" pitchFamily="34" charset="0"/>
                    <a:cs typeface="Calibri" panose="020F0502020204030204" pitchFamily="34" charset="0"/>
                  </a:rPr>
                  <a:t>forget gate </a:t>
                </a:r>
                <a:r>
                  <a:rPr lang="en-US" dirty="0">
                    <a:latin typeface="Calibri" panose="020F0502020204030204" pitchFamily="34" charset="0"/>
                    <a:cs typeface="Calibri" panose="020F0502020204030204" pitchFamily="34" charset="0"/>
                  </a:rPr>
                  <a:t>decides what information will be thrown away</a:t>
                </a:r>
              </a:p>
              <a:p>
                <a:r>
                  <a:rPr lang="en-US" dirty="0">
                    <a:latin typeface="Calibri" panose="020F0502020204030204" pitchFamily="34" charset="0"/>
                    <a:cs typeface="Calibri" panose="020F0502020204030204" pitchFamily="34" charset="0"/>
                  </a:rPr>
                  <a:t>A </a:t>
                </a:r>
                <a:r>
                  <a:rPr lang="en-US" dirty="0">
                    <a:solidFill>
                      <a:srgbClr val="0066FF"/>
                    </a:solidFill>
                    <a:latin typeface="Calibri" panose="020F0502020204030204" pitchFamily="34" charset="0"/>
                    <a:cs typeface="Calibri" panose="020F0502020204030204" pitchFamily="34" charset="0"/>
                  </a:rPr>
                  <a:t>sigmoid</a:t>
                </a:r>
                <a:r>
                  <a:rPr lang="en-US" dirty="0">
                    <a:latin typeface="Calibri" panose="020F0502020204030204" pitchFamily="34" charset="0"/>
                    <a:cs typeface="Calibri" panose="020F0502020204030204" pitchFamily="34" charset="0"/>
                  </a:rPr>
                  <a:t> layer decides what values we’ll forget</a:t>
                </a:r>
              </a:p>
              <a:p>
                <a:pPr lvl="1"/>
                <a:r>
                  <a:rPr lang="en-US" dirty="0">
                    <a:latin typeface="Calibri" panose="020F0502020204030204" pitchFamily="34" charset="0"/>
                    <a:cs typeface="Calibri" panose="020F0502020204030204" pitchFamily="34" charset="0"/>
                  </a:rPr>
                  <a:t>Looks at </a:t>
                </a:r>
                <a14:m>
                  <m:oMath xmlns:m="http://schemas.openxmlformats.org/officeDocument/2006/math">
                    <m:sSub>
                      <m:sSubPr>
                        <m:ctrlPr>
                          <a:rPr lang="en-US" i="1" smtClean="0">
                            <a:solidFill>
                              <a:srgbClr val="0066FF"/>
                            </a:solidFill>
                            <a:latin typeface="Cambria Math" panose="02040503050406030204" pitchFamily="18" charset="0"/>
                            <a:cs typeface="Times New Roman" panose="02020603050405020304" pitchFamily="18" charset="0"/>
                          </a:rPr>
                        </m:ctrlPr>
                      </m:sSubPr>
                      <m:e>
                        <m:r>
                          <a:rPr lang="en-US" b="0" i="1" smtClean="0">
                            <a:solidFill>
                              <a:srgbClr val="0066FF"/>
                            </a:solidFill>
                            <a:latin typeface="Cambria Math" panose="02040503050406030204" pitchFamily="18" charset="0"/>
                            <a:cs typeface="Times New Roman" panose="02020603050405020304" pitchFamily="18" charset="0"/>
                          </a:rPr>
                          <m:t>h</m:t>
                        </m:r>
                      </m:e>
                      <m:sub>
                        <m:r>
                          <a:rPr lang="en-US" b="0" i="1" smtClean="0">
                            <a:solidFill>
                              <a:srgbClr val="0066FF"/>
                            </a:solidFill>
                            <a:latin typeface="Cambria Math" panose="02040503050406030204" pitchFamily="18" charset="0"/>
                            <a:cs typeface="Times New Roman" panose="02020603050405020304" pitchFamily="18" charset="0"/>
                          </a:rPr>
                          <m:t>𝑡</m:t>
                        </m:r>
                        <m:r>
                          <a:rPr lang="en-US" b="0" i="1" smtClean="0">
                            <a:solidFill>
                              <a:srgbClr val="0066FF"/>
                            </a:solidFill>
                            <a:latin typeface="Cambria Math" panose="02040503050406030204" pitchFamily="18" charset="0"/>
                            <a:cs typeface="Times New Roman" panose="02020603050405020304" pitchFamily="18" charset="0"/>
                          </a:rPr>
                          <m:t>−1</m:t>
                        </m:r>
                      </m:sub>
                    </m:sSub>
                  </m:oMath>
                </a14:m>
                <a:r>
                  <a:rPr lang="en-US" dirty="0">
                    <a:latin typeface="Calibri" panose="020F0502020204030204" pitchFamily="34" charset="0"/>
                    <a:cs typeface="Calibri" panose="020F0502020204030204" pitchFamily="34" charset="0"/>
                  </a:rPr>
                  <a:t> and </a:t>
                </a:r>
                <a14:m>
                  <m:oMath xmlns:m="http://schemas.openxmlformats.org/officeDocument/2006/math">
                    <m:sSub>
                      <m:sSubPr>
                        <m:ctrlPr>
                          <a:rPr lang="en-US" i="1" smtClean="0">
                            <a:solidFill>
                              <a:srgbClr val="0066FF"/>
                            </a:solidFill>
                            <a:latin typeface="Cambria Math" panose="02040503050406030204" pitchFamily="18" charset="0"/>
                            <a:cs typeface="Times New Roman" panose="02020603050405020304" pitchFamily="18" charset="0"/>
                          </a:rPr>
                        </m:ctrlPr>
                      </m:sSubPr>
                      <m:e>
                        <m:r>
                          <a:rPr lang="en-US" b="0" i="1" smtClean="0">
                            <a:solidFill>
                              <a:srgbClr val="0066FF"/>
                            </a:solidFill>
                            <a:latin typeface="Cambria Math" panose="02040503050406030204" pitchFamily="18" charset="0"/>
                            <a:cs typeface="Times New Roman" panose="02020603050405020304" pitchFamily="18" charset="0"/>
                          </a:rPr>
                          <m:t>𝑥</m:t>
                        </m:r>
                      </m:e>
                      <m:sub>
                        <m:r>
                          <a:rPr lang="en-US" b="0" i="1" smtClean="0">
                            <a:solidFill>
                              <a:srgbClr val="0066FF"/>
                            </a:solidFill>
                            <a:latin typeface="Cambria Math" panose="02040503050406030204" pitchFamily="18" charset="0"/>
                            <a:cs typeface="Times New Roman" panose="02020603050405020304" pitchFamily="18" charset="0"/>
                          </a:rPr>
                          <m:t>𝑡</m:t>
                        </m:r>
                      </m:sub>
                    </m:sSub>
                  </m:oMath>
                </a14:m>
                <a:r>
                  <a:rPr lang="en-US" dirty="0">
                    <a:latin typeface="Calibri" panose="020F0502020204030204" pitchFamily="34" charset="0"/>
                    <a:cs typeface="Calibri" panose="020F0502020204030204" pitchFamily="34" charset="0"/>
                  </a:rPr>
                  <a:t> and outputs a vector of numbers between 0 and 1</a:t>
                </a:r>
              </a:p>
              <a:p>
                <a:pPr lvl="1"/>
                <a:r>
                  <a:rPr lang="en-US" dirty="0">
                    <a:latin typeface="Calibri" panose="020F0502020204030204" pitchFamily="34" charset="0"/>
                    <a:cs typeface="Calibri" panose="020F0502020204030204" pitchFamily="34" charset="0"/>
                  </a:rPr>
                  <a:t>1 represents </a:t>
                </a:r>
                <a:r>
                  <a:rPr lang="en-US" dirty="0">
                    <a:solidFill>
                      <a:srgbClr val="0066FF"/>
                    </a:solidFill>
                    <a:latin typeface="Calibri" panose="020F0502020204030204" pitchFamily="34" charset="0"/>
                    <a:cs typeface="Calibri" panose="020F0502020204030204" pitchFamily="34" charset="0"/>
                  </a:rPr>
                  <a:t>completely keep this</a:t>
                </a:r>
                <a:r>
                  <a:rPr lang="en-US" dirty="0">
                    <a:latin typeface="Calibri" panose="020F0502020204030204" pitchFamily="34" charset="0"/>
                    <a:cs typeface="Calibri" panose="020F0502020204030204" pitchFamily="34" charset="0"/>
                  </a:rPr>
                  <a:t>, 0 represents </a:t>
                </a:r>
                <a:r>
                  <a:rPr lang="en-US" dirty="0">
                    <a:solidFill>
                      <a:srgbClr val="0066FF"/>
                    </a:solidFill>
                    <a:latin typeface="Calibri" panose="020F0502020204030204" pitchFamily="34" charset="0"/>
                    <a:cs typeface="Calibri" panose="020F0502020204030204" pitchFamily="34" charset="0"/>
                  </a:rPr>
                  <a:t>completely get rid of this</a:t>
                </a:r>
              </a:p>
              <a:p>
                <a:r>
                  <a:rPr lang="en-US" dirty="0">
                    <a:solidFill>
                      <a:srgbClr val="33CC33"/>
                    </a:solidFill>
                    <a:latin typeface="Calibri" panose="020F0502020204030204" pitchFamily="34" charset="0"/>
                    <a:cs typeface="Calibri" panose="020F0502020204030204" pitchFamily="34" charset="0"/>
                  </a:rPr>
                  <a:t>Example</a:t>
                </a:r>
                <a:r>
                  <a:rPr lang="en-US" dirty="0">
                    <a:latin typeface="Calibri" panose="020F0502020204030204" pitchFamily="34" charset="0"/>
                    <a:cs typeface="Calibri" panose="020F0502020204030204" pitchFamily="34" charset="0"/>
                  </a:rPr>
                  <a:t>: forget the gender of the old subject, when we see a new subject</a:t>
                </a:r>
              </a:p>
            </p:txBody>
          </p:sp>
        </mc:Choice>
        <mc:Fallback xmlns="">
          <p:sp>
            <p:nvSpPr>
              <p:cNvPr id="9" name="Rectangle 3"/>
              <p:cNvSpPr txBox="1">
                <a:spLocks noRot="1" noChangeAspect="1" noMove="1" noResize="1" noEditPoints="1" noAdjustHandles="1" noChangeArrowheads="1" noChangeShapeType="1" noTextEdit="1"/>
              </p:cNvSpPr>
              <p:nvPr/>
            </p:nvSpPr>
            <p:spPr>
              <a:xfrm>
                <a:off x="1484311" y="1560709"/>
                <a:ext cx="10018712" cy="4671547"/>
              </a:xfrm>
              <a:prstGeom prst="rect">
                <a:avLst/>
              </a:prstGeom>
              <a:blipFill>
                <a:blip r:embed="rId4"/>
                <a:stretch>
                  <a:fillRect l="-1519" t="-4336"/>
                </a:stretch>
              </a:blipFill>
            </p:spPr>
            <p:txBody>
              <a:bodyPr/>
              <a:lstStyle/>
              <a:p>
                <a:r>
                  <a:rPr lang="en-US">
                    <a:noFill/>
                  </a:rPr>
                  <a:t> </a:t>
                </a:r>
              </a:p>
            </p:txBody>
          </p:sp>
        </mc:Fallback>
      </mc:AlternateContent>
    </p:spTree>
    <p:extLst>
      <p:ext uri="{BB962C8B-B14F-4D97-AF65-F5344CB8AC3E}">
        <p14:creationId xmlns:p14="http://schemas.microsoft.com/office/powerpoint/2010/main" val="191351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16860" y="351609"/>
            <a:ext cx="10018713" cy="922662"/>
          </a:xfrm>
        </p:spPr>
        <p:txBody>
          <a:bodyPr>
            <a:normAutofit/>
          </a:bodyPr>
          <a:lstStyle/>
          <a:p>
            <a:pPr algn="l"/>
            <a:r>
              <a:rPr lang="en-US" dirty="0">
                <a:latin typeface="Calibri" panose="020F0502020204030204" pitchFamily="34" charset="0"/>
                <a:cs typeface="Calibri" panose="020F0502020204030204" pitchFamily="34" charset="0"/>
              </a:rPr>
              <a:t>Step-by-Step LSTM Walk Through</a:t>
            </a:r>
          </a:p>
        </p:txBody>
      </p:sp>
      <p:sp>
        <p:nvSpPr>
          <p:cNvPr id="12" name="Slide Number Placeholder 11"/>
          <p:cNvSpPr>
            <a:spLocks noGrp="1"/>
          </p:cNvSpPr>
          <p:nvPr>
            <p:ph type="sldNum" sz="quarter" idx="12"/>
          </p:nvPr>
        </p:nvSpPr>
        <p:spPr/>
        <p:txBody>
          <a:bodyPr/>
          <a:lstStyle/>
          <a:p>
            <a:fld id="{A87AB4FD-5280-400C-A576-39B31E1468B0}" type="slidenum">
              <a:rPr lang="en-US" smtClean="0"/>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106" y="3454304"/>
            <a:ext cx="7299117" cy="2777952"/>
          </a:xfrm>
          <a:prstGeom prst="rect">
            <a:avLst/>
          </a:prstGeom>
        </p:spPr>
      </p:pic>
      <mc:AlternateContent xmlns:mc="http://schemas.openxmlformats.org/markup-compatibility/2006" xmlns:a14="http://schemas.microsoft.com/office/drawing/2010/main">
        <mc:Choice Requires="a14">
          <p:sp>
            <p:nvSpPr>
              <p:cNvPr id="8" name="Rectangle 3"/>
              <p:cNvSpPr txBox="1">
                <a:spLocks noChangeArrowheads="1"/>
              </p:cNvSpPr>
              <p:nvPr/>
            </p:nvSpPr>
            <p:spPr>
              <a:xfrm>
                <a:off x="1141407" y="1397422"/>
                <a:ext cx="10018712" cy="4671547"/>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solidFill>
                      <a:srgbClr val="33CC33"/>
                    </a:solidFill>
                    <a:latin typeface="Calibri" panose="020F0502020204030204" pitchFamily="34" charset="0"/>
                    <a:cs typeface="Calibri" panose="020F0502020204030204" pitchFamily="34" charset="0"/>
                  </a:rPr>
                  <a:t>Next step: </a:t>
                </a:r>
                <a:r>
                  <a:rPr lang="en-US" dirty="0">
                    <a:latin typeface="Calibri" panose="020F0502020204030204" pitchFamily="34" charset="0"/>
                    <a:cs typeface="Calibri" panose="020F0502020204030204" pitchFamily="34" charset="0"/>
                  </a:rPr>
                  <a:t>update old state by </a:t>
                </a:r>
                <a14:m>
                  <m:oMath xmlns:m="http://schemas.openxmlformats.org/officeDocument/2006/math">
                    <m:sSub>
                      <m:sSubPr>
                        <m:ctrlPr>
                          <a:rPr lang="en-US" i="1">
                            <a:solidFill>
                              <a:srgbClr val="0066FF"/>
                            </a:solidFill>
                            <a:latin typeface="Cambria Math" panose="02040503050406030204" pitchFamily="18" charset="0"/>
                            <a:cs typeface="Times New Roman" panose="02020603050405020304" pitchFamily="18" charset="0"/>
                          </a:rPr>
                        </m:ctrlPr>
                      </m:sSubPr>
                      <m:e>
                        <m:r>
                          <a:rPr lang="en-US" b="0" i="1" smtClean="0">
                            <a:solidFill>
                              <a:srgbClr val="0066FF"/>
                            </a:solidFill>
                            <a:latin typeface="Cambria Math" panose="02040503050406030204" pitchFamily="18" charset="0"/>
                            <a:cs typeface="Times New Roman" panose="02020603050405020304" pitchFamily="18" charset="0"/>
                          </a:rPr>
                          <m:t>𝐶</m:t>
                        </m:r>
                      </m:e>
                      <m:sub>
                        <m:r>
                          <a:rPr lang="en-US" i="1">
                            <a:solidFill>
                              <a:srgbClr val="0066FF"/>
                            </a:solidFill>
                            <a:latin typeface="Cambria Math" panose="02040503050406030204" pitchFamily="18" charset="0"/>
                            <a:cs typeface="Times New Roman" panose="02020603050405020304" pitchFamily="18" charset="0"/>
                          </a:rPr>
                          <m:t>𝑡</m:t>
                        </m:r>
                        <m:r>
                          <a:rPr lang="en-US" i="1" smtClean="0">
                            <a:solidFill>
                              <a:srgbClr val="0066FF"/>
                            </a:solidFill>
                            <a:latin typeface="Cambria Math" panose="02040503050406030204" pitchFamily="18" charset="0"/>
                            <a:cs typeface="Times New Roman" panose="02020603050405020304" pitchFamily="18" charset="0"/>
                          </a:rPr>
                          <m:t>−1</m:t>
                        </m:r>
                      </m:sub>
                    </m:sSub>
                  </m:oMath>
                </a14:m>
                <a:r>
                  <a:rPr lang="en-US" dirty="0">
                    <a:latin typeface="Calibri" panose="020F0502020204030204" pitchFamily="34" charset="0"/>
                    <a:cs typeface="Calibri" panose="020F0502020204030204" pitchFamily="34" charset="0"/>
                  </a:rPr>
                  <a:t> into the new cell state </a:t>
                </a:r>
                <a14:m>
                  <m:oMath xmlns:m="http://schemas.openxmlformats.org/officeDocument/2006/math">
                    <m:sSub>
                      <m:sSubPr>
                        <m:ctrlPr>
                          <a:rPr lang="en-US" i="1">
                            <a:solidFill>
                              <a:srgbClr val="0066FF"/>
                            </a:solidFill>
                            <a:latin typeface="Cambria Math" panose="02040503050406030204" pitchFamily="18" charset="0"/>
                            <a:cs typeface="Times New Roman" panose="02020603050405020304" pitchFamily="18" charset="0"/>
                          </a:rPr>
                        </m:ctrlPr>
                      </m:sSubPr>
                      <m:e>
                        <m:r>
                          <a:rPr lang="en-US" b="0" i="1" smtClean="0">
                            <a:solidFill>
                              <a:srgbClr val="0066FF"/>
                            </a:solidFill>
                            <a:latin typeface="Cambria Math" panose="02040503050406030204" pitchFamily="18" charset="0"/>
                            <a:cs typeface="Times New Roman" panose="02020603050405020304" pitchFamily="18" charset="0"/>
                          </a:rPr>
                          <m:t>𝐶</m:t>
                        </m:r>
                      </m:e>
                      <m:sub>
                        <m:r>
                          <a:rPr lang="en-US" i="1">
                            <a:solidFill>
                              <a:srgbClr val="0066FF"/>
                            </a:solidFill>
                            <a:latin typeface="Cambria Math" panose="02040503050406030204" pitchFamily="18" charset="0"/>
                            <a:cs typeface="Times New Roman" panose="02020603050405020304" pitchFamily="18" charset="0"/>
                          </a:rPr>
                          <m:t>𝑡</m:t>
                        </m:r>
                      </m:sub>
                    </m:sSub>
                  </m:oMath>
                </a14:m>
                <a:endParaRPr lang="en-US" dirty="0">
                  <a:solidFill>
                    <a:srgbClr val="0066FF"/>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Multiply old state by </a:t>
                </a:r>
                <a14:m>
                  <m:oMath xmlns:m="http://schemas.openxmlformats.org/officeDocument/2006/math">
                    <m:sSub>
                      <m:sSubPr>
                        <m:ctrlPr>
                          <a:rPr lang="en-US" i="1">
                            <a:solidFill>
                              <a:srgbClr val="0066FF"/>
                            </a:solidFill>
                            <a:latin typeface="Cambria Math" panose="02040503050406030204" pitchFamily="18" charset="0"/>
                            <a:cs typeface="Times New Roman" panose="02020603050405020304" pitchFamily="18" charset="0"/>
                          </a:rPr>
                        </m:ctrlPr>
                      </m:sSubPr>
                      <m:e>
                        <m:r>
                          <a:rPr lang="en-US" b="0" i="1" smtClean="0">
                            <a:solidFill>
                              <a:srgbClr val="0066FF"/>
                            </a:solidFill>
                            <a:latin typeface="Cambria Math" panose="02040503050406030204" pitchFamily="18" charset="0"/>
                            <a:cs typeface="Times New Roman" panose="02020603050405020304" pitchFamily="18" charset="0"/>
                          </a:rPr>
                          <m:t>𝑓</m:t>
                        </m:r>
                      </m:e>
                      <m:sub>
                        <m:r>
                          <a:rPr lang="en-US" i="1">
                            <a:solidFill>
                              <a:srgbClr val="0066FF"/>
                            </a:solidFill>
                            <a:latin typeface="Cambria Math" panose="02040503050406030204" pitchFamily="18" charset="0"/>
                            <a:cs typeface="Times New Roman" panose="02020603050405020304" pitchFamily="18" charset="0"/>
                          </a:rPr>
                          <m:t>𝑡</m:t>
                        </m:r>
                      </m:sub>
                    </m:sSub>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Forgetting the things we decided to forget earlier</a:t>
                </a:r>
              </a:p>
              <a:p>
                <a:r>
                  <a:rPr lang="en-US" dirty="0">
                    <a:latin typeface="Calibri" panose="020F0502020204030204" pitchFamily="34" charset="0"/>
                    <a:cs typeface="Calibri" panose="020F0502020204030204" pitchFamily="34" charset="0"/>
                  </a:rPr>
                  <a:t>Then we add </a:t>
                </a:r>
                <a14:m>
                  <m:oMath xmlns:m="http://schemas.openxmlformats.org/officeDocument/2006/math">
                    <m:sSub>
                      <m:sSubPr>
                        <m:ctrlPr>
                          <a:rPr lang="en-US" i="1" smtClean="0">
                            <a:solidFill>
                              <a:srgbClr val="0066FF"/>
                            </a:solidFill>
                            <a:latin typeface="Cambria Math" panose="02040503050406030204" pitchFamily="18" charset="0"/>
                            <a:cs typeface="Times New Roman" panose="02020603050405020304" pitchFamily="18" charset="0"/>
                          </a:rPr>
                        </m:ctrlPr>
                      </m:sSubPr>
                      <m:e>
                        <m:r>
                          <a:rPr lang="en-US" b="0" i="1" smtClean="0">
                            <a:solidFill>
                              <a:srgbClr val="0066FF"/>
                            </a:solidFill>
                            <a:latin typeface="Cambria Math" panose="02040503050406030204" pitchFamily="18" charset="0"/>
                            <a:cs typeface="Times New Roman" panose="02020603050405020304" pitchFamily="18" charset="0"/>
                          </a:rPr>
                          <m:t>𝑖</m:t>
                        </m:r>
                      </m:e>
                      <m:sub>
                        <m:r>
                          <a:rPr lang="en-US" b="0" i="1" smtClean="0">
                            <a:solidFill>
                              <a:srgbClr val="0066FF"/>
                            </a:solidFill>
                            <a:latin typeface="Cambria Math" panose="02040503050406030204" pitchFamily="18" charset="0"/>
                            <a:cs typeface="Times New Roman" panose="02020603050405020304" pitchFamily="18" charset="0"/>
                          </a:rPr>
                          <m:t>𝑡</m:t>
                        </m:r>
                      </m:sub>
                    </m:sSub>
                    <m:r>
                      <a:rPr lang="en-US" b="0" i="1" smtClean="0">
                        <a:solidFill>
                          <a:srgbClr val="0066FF"/>
                        </a:solidFill>
                        <a:latin typeface="Cambria Math" panose="02040503050406030204" pitchFamily="18" charset="0"/>
                        <a:cs typeface="Times New Roman" panose="02020603050405020304" pitchFamily="18" charset="0"/>
                      </a:rPr>
                      <m:t>∗</m:t>
                    </m:r>
                    <m:acc>
                      <m:accPr>
                        <m:chr m:val="̃"/>
                        <m:ctrlPr>
                          <a:rPr lang="en-US" i="1" smtClean="0">
                            <a:solidFill>
                              <a:srgbClr val="0066FF"/>
                            </a:solidFill>
                            <a:latin typeface="Cambria Math" panose="02040503050406030204" pitchFamily="18" charset="0"/>
                            <a:cs typeface="Times New Roman" panose="02020603050405020304" pitchFamily="18" charset="0"/>
                          </a:rPr>
                        </m:ctrlPr>
                      </m:accPr>
                      <m:e>
                        <m:sSub>
                          <m:sSubPr>
                            <m:ctrlPr>
                              <a:rPr lang="en-US" i="1" smtClean="0">
                                <a:solidFill>
                                  <a:srgbClr val="0066FF"/>
                                </a:solidFill>
                                <a:latin typeface="Cambria Math" panose="02040503050406030204" pitchFamily="18" charset="0"/>
                                <a:cs typeface="Times New Roman" panose="02020603050405020304" pitchFamily="18" charset="0"/>
                              </a:rPr>
                            </m:ctrlPr>
                          </m:sSubPr>
                          <m:e>
                            <m:r>
                              <a:rPr lang="en-US" b="0" i="1" smtClean="0">
                                <a:solidFill>
                                  <a:srgbClr val="0066FF"/>
                                </a:solidFill>
                                <a:latin typeface="Cambria Math" panose="02040503050406030204" pitchFamily="18" charset="0"/>
                                <a:cs typeface="Times New Roman" panose="02020603050405020304" pitchFamily="18" charset="0"/>
                              </a:rPr>
                              <m:t>𝐶</m:t>
                            </m:r>
                          </m:e>
                          <m:sub>
                            <m:r>
                              <a:rPr lang="en-US" b="0" i="1" smtClean="0">
                                <a:solidFill>
                                  <a:srgbClr val="0066FF"/>
                                </a:solidFill>
                                <a:latin typeface="Cambria Math" panose="02040503050406030204" pitchFamily="18" charset="0"/>
                                <a:cs typeface="Times New Roman" panose="02020603050405020304" pitchFamily="18" charset="0"/>
                              </a:rPr>
                              <m:t>𝑡</m:t>
                            </m:r>
                          </m:sub>
                        </m:sSub>
                      </m:e>
                    </m:acc>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Adding in new information</a:t>
                </a:r>
              </a:p>
            </p:txBody>
          </p:sp>
        </mc:Choice>
        <mc:Fallback xmlns="">
          <p:sp>
            <p:nvSpPr>
              <p:cNvPr id="8" name="Rectangle 3"/>
              <p:cNvSpPr txBox="1">
                <a:spLocks noRot="1" noChangeAspect="1" noMove="1" noResize="1" noEditPoints="1" noAdjustHandles="1" noChangeArrowheads="1" noChangeShapeType="1" noTextEdit="1"/>
              </p:cNvSpPr>
              <p:nvPr/>
            </p:nvSpPr>
            <p:spPr>
              <a:xfrm>
                <a:off x="1141407" y="1397422"/>
                <a:ext cx="10018712" cy="4671547"/>
              </a:xfrm>
              <a:prstGeom prst="rect">
                <a:avLst/>
              </a:prstGeom>
              <a:blipFill>
                <a:blip r:embed="rId4"/>
                <a:stretch>
                  <a:fillRect l="-1519" t="-4054"/>
                </a:stretch>
              </a:blipFill>
            </p:spPr>
            <p:txBody>
              <a:bodyPr/>
              <a:lstStyle/>
              <a:p>
                <a:r>
                  <a:rPr lang="en-US">
                    <a:noFill/>
                  </a:rPr>
                  <a:t> </a:t>
                </a:r>
              </a:p>
            </p:txBody>
          </p:sp>
        </mc:Fallback>
      </mc:AlternateContent>
      <p:sp>
        <p:nvSpPr>
          <p:cNvPr id="16" name="Arc 15"/>
          <p:cNvSpPr/>
          <p:nvPr/>
        </p:nvSpPr>
        <p:spPr>
          <a:xfrm>
            <a:off x="7877001" y="4564508"/>
            <a:ext cx="903442" cy="369741"/>
          </a:xfrm>
          <a:prstGeom prst="arc">
            <a:avLst>
              <a:gd name="adj1" fmla="val 10927791"/>
              <a:gd name="adj2" fmla="val 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Freeform 25"/>
          <p:cNvSpPr/>
          <p:nvPr/>
        </p:nvSpPr>
        <p:spPr>
          <a:xfrm>
            <a:off x="3888954" y="3292736"/>
            <a:ext cx="4362680" cy="1271771"/>
          </a:xfrm>
          <a:custGeom>
            <a:avLst/>
            <a:gdLst>
              <a:gd name="connsiteX0" fmla="*/ 0 w 4406747"/>
              <a:gd name="connsiteY0" fmla="*/ 927786 h 1170157"/>
              <a:gd name="connsiteX1" fmla="*/ 2500829 w 4406747"/>
              <a:gd name="connsiteY1" fmla="*/ 2369 h 1170157"/>
              <a:gd name="connsiteX2" fmla="*/ 4406747 w 4406747"/>
              <a:gd name="connsiteY2" fmla="*/ 1170157 h 1170157"/>
            </a:gdLst>
            <a:ahLst/>
            <a:cxnLst>
              <a:cxn ang="0">
                <a:pos x="connsiteX0" y="connsiteY0"/>
              </a:cxn>
              <a:cxn ang="0">
                <a:pos x="connsiteX1" y="connsiteY1"/>
              </a:cxn>
              <a:cxn ang="0">
                <a:pos x="connsiteX2" y="connsiteY2"/>
              </a:cxn>
            </a:cxnLst>
            <a:rect l="l" t="t" r="r" b="b"/>
            <a:pathLst>
              <a:path w="4406747" h="1170157">
                <a:moveTo>
                  <a:pt x="0" y="927786"/>
                </a:moveTo>
                <a:cubicBezTo>
                  <a:pt x="883185" y="444880"/>
                  <a:pt x="1766371" y="-38026"/>
                  <a:pt x="2500829" y="2369"/>
                </a:cubicBezTo>
                <a:cubicBezTo>
                  <a:pt x="3235287" y="42764"/>
                  <a:pt x="3821017" y="606460"/>
                  <a:pt x="4406747" y="1170157"/>
                </a:cubicBezTo>
              </a:path>
            </a:pathLst>
          </a:cu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Arc 27"/>
          <p:cNvSpPr/>
          <p:nvPr/>
        </p:nvSpPr>
        <p:spPr>
          <a:xfrm rot="10800000">
            <a:off x="9101347" y="4934249"/>
            <a:ext cx="717992" cy="332812"/>
          </a:xfrm>
          <a:prstGeom prst="arc">
            <a:avLst>
              <a:gd name="adj1" fmla="val 11063185"/>
              <a:gd name="adj2" fmla="val 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Freeform 28"/>
          <p:cNvSpPr/>
          <p:nvPr/>
        </p:nvSpPr>
        <p:spPr>
          <a:xfrm>
            <a:off x="4880472" y="5034708"/>
            <a:ext cx="4560983" cy="1158941"/>
          </a:xfrm>
          <a:custGeom>
            <a:avLst/>
            <a:gdLst>
              <a:gd name="connsiteX0" fmla="*/ 0 w 4560983"/>
              <a:gd name="connsiteY0" fmla="*/ 0 h 1158941"/>
              <a:gd name="connsiteX1" fmla="*/ 2577947 w 4560983"/>
              <a:gd name="connsiteY1" fmla="*/ 1156772 h 1158941"/>
              <a:gd name="connsiteX2" fmla="*/ 4560983 w 4560983"/>
              <a:gd name="connsiteY2" fmla="*/ 231355 h 1158941"/>
            </a:gdLst>
            <a:ahLst/>
            <a:cxnLst>
              <a:cxn ang="0">
                <a:pos x="connsiteX0" y="connsiteY0"/>
              </a:cxn>
              <a:cxn ang="0">
                <a:pos x="connsiteX1" y="connsiteY1"/>
              </a:cxn>
              <a:cxn ang="0">
                <a:pos x="connsiteX2" y="connsiteY2"/>
              </a:cxn>
            </a:cxnLst>
            <a:rect l="l" t="t" r="r" b="b"/>
            <a:pathLst>
              <a:path w="4560983" h="1158941">
                <a:moveTo>
                  <a:pt x="0" y="0"/>
                </a:moveTo>
                <a:cubicBezTo>
                  <a:pt x="908891" y="559106"/>
                  <a:pt x="1817783" y="1118213"/>
                  <a:pt x="2577947" y="1156772"/>
                </a:cubicBezTo>
                <a:cubicBezTo>
                  <a:pt x="3338111" y="1195331"/>
                  <a:pt x="3949547" y="713343"/>
                  <a:pt x="4560983" y="231355"/>
                </a:cubicBezTo>
              </a:path>
            </a:pathLst>
          </a:custGeom>
          <a:ln>
            <a:headEnd type="triangle"/>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Freeform 29"/>
          <p:cNvSpPr/>
          <p:nvPr/>
        </p:nvSpPr>
        <p:spPr>
          <a:xfrm>
            <a:off x="4836405" y="3539884"/>
            <a:ext cx="2489812" cy="1208386"/>
          </a:xfrm>
          <a:custGeom>
            <a:avLst/>
            <a:gdLst>
              <a:gd name="connsiteX0" fmla="*/ 2489812 w 2489812"/>
              <a:gd name="connsiteY0" fmla="*/ 1208386 h 1208386"/>
              <a:gd name="connsiteX1" fmla="*/ 1266940 w 2489812"/>
              <a:gd name="connsiteY1" fmla="*/ 7547 h 1208386"/>
              <a:gd name="connsiteX2" fmla="*/ 0 w 2489812"/>
              <a:gd name="connsiteY2" fmla="*/ 789745 h 1208386"/>
            </a:gdLst>
            <a:ahLst/>
            <a:cxnLst>
              <a:cxn ang="0">
                <a:pos x="connsiteX0" y="connsiteY0"/>
              </a:cxn>
              <a:cxn ang="0">
                <a:pos x="connsiteX1" y="connsiteY1"/>
              </a:cxn>
              <a:cxn ang="0">
                <a:pos x="connsiteX2" y="connsiteY2"/>
              </a:cxn>
            </a:cxnLst>
            <a:rect l="l" t="t" r="r" b="b"/>
            <a:pathLst>
              <a:path w="2489812" h="1208386">
                <a:moveTo>
                  <a:pt x="2489812" y="1208386"/>
                </a:moveTo>
                <a:cubicBezTo>
                  <a:pt x="2085860" y="642853"/>
                  <a:pt x="1681909" y="77320"/>
                  <a:pt x="1266940" y="7547"/>
                </a:cubicBezTo>
                <a:cubicBezTo>
                  <a:pt x="851971" y="-62227"/>
                  <a:pt x="425985" y="363759"/>
                  <a:pt x="0" y="789745"/>
                </a:cubicBezTo>
              </a:path>
            </a:pathLst>
          </a:custGeom>
          <a:ln>
            <a:headEnd type="none"/>
            <a:tail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333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Step-by-Step LSTM Walk Through</a:t>
            </a:r>
          </a:p>
        </p:txBody>
      </p:sp>
      <p:sp>
        <p:nvSpPr>
          <p:cNvPr id="12" name="Slide Number Placeholder 11"/>
          <p:cNvSpPr>
            <a:spLocks noGrp="1"/>
          </p:cNvSpPr>
          <p:nvPr>
            <p:ph type="sldNum" sz="quarter" idx="12"/>
          </p:nvPr>
        </p:nvSpPr>
        <p:spPr/>
        <p:txBody>
          <a:bodyPr/>
          <a:lstStyle/>
          <a:p>
            <a:fld id="{A87AB4FD-5280-400C-A576-39B31E1468B0}" type="slidenum">
              <a:rPr lang="en-US" smtClean="0"/>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08" y="3701667"/>
            <a:ext cx="7536914" cy="2708300"/>
          </a:xfrm>
          <a:prstGeom prst="rect">
            <a:avLst/>
          </a:prstGeom>
        </p:spPr>
      </p:pic>
      <p:sp>
        <p:nvSpPr>
          <p:cNvPr id="8" name="Rectangle 3"/>
          <p:cNvSpPr txBox="1">
            <a:spLocks noChangeArrowheads="1"/>
          </p:cNvSpPr>
          <p:nvPr/>
        </p:nvSpPr>
        <p:spPr>
          <a:xfrm>
            <a:off x="1484311" y="1560709"/>
            <a:ext cx="10018712" cy="4671547"/>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solidFill>
                  <a:srgbClr val="33CC33"/>
                </a:solidFill>
                <a:latin typeface="Calibri" panose="020F0502020204030204" pitchFamily="34" charset="0"/>
                <a:cs typeface="Calibri" panose="020F0502020204030204" pitchFamily="34" charset="0"/>
              </a:rPr>
              <a:t>Final step: </a:t>
            </a:r>
            <a:r>
              <a:rPr lang="en-US" dirty="0">
                <a:latin typeface="Calibri" panose="020F0502020204030204" pitchFamily="34" charset="0"/>
                <a:cs typeface="Calibri" panose="020F0502020204030204" pitchFamily="34" charset="0"/>
              </a:rPr>
              <a:t>decide what we’re going to output</a:t>
            </a:r>
            <a:endParaRPr lang="en-US" dirty="0">
              <a:solidFill>
                <a:srgbClr val="0066FF"/>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First, we compute an </a:t>
            </a:r>
            <a:r>
              <a:rPr lang="en-US" dirty="0">
                <a:solidFill>
                  <a:srgbClr val="0066FF"/>
                </a:solidFill>
                <a:latin typeface="Calibri" panose="020F0502020204030204" pitchFamily="34" charset="0"/>
                <a:cs typeface="Calibri" panose="020F0502020204030204" pitchFamily="34" charset="0"/>
              </a:rPr>
              <a:t>output gate </a:t>
            </a:r>
          </a:p>
          <a:p>
            <a:pPr lvl="1"/>
            <a:r>
              <a:rPr lang="en-US" dirty="0">
                <a:latin typeface="Calibri" panose="020F0502020204030204" pitchFamily="34" charset="0"/>
                <a:cs typeface="Calibri" panose="020F0502020204030204" pitchFamily="34" charset="0"/>
              </a:rPr>
              <a:t>Which decides what parts of the cell state we’re going to output</a:t>
            </a:r>
          </a:p>
          <a:p>
            <a:r>
              <a:rPr lang="en-US" dirty="0">
                <a:latin typeface="Calibri" panose="020F0502020204030204" pitchFamily="34" charset="0"/>
                <a:cs typeface="Calibri" panose="020F0502020204030204" pitchFamily="34" charset="0"/>
              </a:rPr>
              <a:t>Then, we put the cell state through </a:t>
            </a:r>
            <a:r>
              <a:rPr lang="en-US" dirty="0" err="1">
                <a:solidFill>
                  <a:srgbClr val="0066FF"/>
                </a:solidFill>
                <a:latin typeface="Calibri" panose="020F0502020204030204" pitchFamily="34" charset="0"/>
                <a:cs typeface="Calibri" panose="020F0502020204030204" pitchFamily="34" charset="0"/>
              </a:rPr>
              <a:t>tanh</a:t>
            </a:r>
            <a:r>
              <a:rPr lang="en-US" dirty="0">
                <a:solidFill>
                  <a:srgbClr val="0066FF"/>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and multiply it by the output of the sigmoid gate</a:t>
            </a:r>
            <a:endParaRPr lang="en-US" dirty="0">
              <a:solidFill>
                <a:srgbClr val="0066FF"/>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9D16EA99-079B-6B54-E4B2-E1D686E70456}"/>
              </a:ext>
            </a:extLst>
          </p:cNvPr>
          <p:cNvSpPr/>
          <p:nvPr/>
        </p:nvSpPr>
        <p:spPr>
          <a:xfrm>
            <a:off x="6771861" y="4558748"/>
            <a:ext cx="3313043" cy="45057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627746A-8D64-CBA0-DDB0-08B800E84835}"/>
              </a:ext>
            </a:extLst>
          </p:cNvPr>
          <p:cNvSpPr/>
          <p:nvPr/>
        </p:nvSpPr>
        <p:spPr>
          <a:xfrm>
            <a:off x="6765233" y="5055700"/>
            <a:ext cx="3313043" cy="45057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2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D89AD-8A3A-9945-BB97-0D98E3860A26}"/>
              </a:ext>
            </a:extLst>
          </p:cNvPr>
          <p:cNvSpPr>
            <a:spLocks noGrp="1"/>
          </p:cNvSpPr>
          <p:nvPr>
            <p:ph type="title"/>
          </p:nvPr>
        </p:nvSpPr>
        <p:spPr/>
        <p:txBody>
          <a:bodyPr/>
          <a:lstStyle/>
          <a:p>
            <a:r>
              <a:rPr lang="en-US" dirty="0"/>
              <a:t>Putting Everything Together</a:t>
            </a:r>
          </a:p>
        </p:txBody>
      </p:sp>
      <p:pic>
        <p:nvPicPr>
          <p:cNvPr id="13314" name="Picture 2" descr="Structure of the LSTM cell and equations that describe the gates of an... |  Download Scientific Diagram">
            <a:extLst>
              <a:ext uri="{FF2B5EF4-FFF2-40B4-BE49-F238E27FC236}">
                <a16:creationId xmlns:a16="http://schemas.microsoft.com/office/drawing/2014/main" id="{17D78811-3178-ED43-B0E9-6E3E83A11B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1356" y="2242854"/>
            <a:ext cx="8222017" cy="2998618"/>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87057FBD-ADFA-B546-A971-C6C003C53060}"/>
              </a:ext>
            </a:extLst>
          </p:cNvPr>
          <p:cNvSpPr/>
          <p:nvPr/>
        </p:nvSpPr>
        <p:spPr>
          <a:xfrm>
            <a:off x="9111343" y="2318657"/>
            <a:ext cx="342900" cy="1110343"/>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F376202-326A-6949-9E44-C92A02DC2D2F}"/>
              </a:ext>
            </a:extLst>
          </p:cNvPr>
          <p:cNvSpPr txBox="1"/>
          <p:nvPr/>
        </p:nvSpPr>
        <p:spPr>
          <a:xfrm>
            <a:off x="9552212" y="2656504"/>
            <a:ext cx="2154179" cy="400110"/>
          </a:xfrm>
          <a:prstGeom prst="rect">
            <a:avLst/>
          </a:prstGeom>
          <a:noFill/>
        </p:spPr>
        <p:txBody>
          <a:bodyPr wrap="none" rtlCol="0">
            <a:spAutoFit/>
          </a:bodyPr>
          <a:lstStyle/>
          <a:p>
            <a:r>
              <a:rPr lang="en-US" sz="2000" dirty="0">
                <a:solidFill>
                  <a:srgbClr val="0070C0"/>
                </a:solidFill>
              </a:rPr>
              <a:t>Calculate the gates</a:t>
            </a:r>
          </a:p>
        </p:txBody>
      </p:sp>
      <p:sp>
        <p:nvSpPr>
          <p:cNvPr id="7" name="TextBox 6">
            <a:extLst>
              <a:ext uri="{FF2B5EF4-FFF2-40B4-BE49-F238E27FC236}">
                <a16:creationId xmlns:a16="http://schemas.microsoft.com/office/drawing/2014/main" id="{3C3EE5CB-F3BE-6E4F-8A61-C45F685E7F0A}"/>
              </a:ext>
            </a:extLst>
          </p:cNvPr>
          <p:cNvSpPr txBox="1"/>
          <p:nvPr/>
        </p:nvSpPr>
        <p:spPr>
          <a:xfrm>
            <a:off x="9360218" y="3622320"/>
            <a:ext cx="2028504" cy="400110"/>
          </a:xfrm>
          <a:prstGeom prst="rect">
            <a:avLst/>
          </a:prstGeom>
          <a:noFill/>
        </p:spPr>
        <p:txBody>
          <a:bodyPr wrap="none" rtlCol="0">
            <a:spAutoFit/>
          </a:bodyPr>
          <a:lstStyle/>
          <a:p>
            <a:r>
              <a:rPr lang="en-US" sz="2000" dirty="0">
                <a:solidFill>
                  <a:srgbClr val="0070C0"/>
                </a:solidFill>
              </a:rPr>
              <a:t>Input information</a:t>
            </a:r>
          </a:p>
        </p:txBody>
      </p:sp>
      <p:sp>
        <p:nvSpPr>
          <p:cNvPr id="8" name="TextBox 7">
            <a:extLst>
              <a:ext uri="{FF2B5EF4-FFF2-40B4-BE49-F238E27FC236}">
                <a16:creationId xmlns:a16="http://schemas.microsoft.com/office/drawing/2014/main" id="{87FA1D9E-1DF5-6842-926A-F7007F0E77A0}"/>
              </a:ext>
            </a:extLst>
          </p:cNvPr>
          <p:cNvSpPr txBox="1"/>
          <p:nvPr/>
        </p:nvSpPr>
        <p:spPr>
          <a:xfrm>
            <a:off x="9357954" y="4135181"/>
            <a:ext cx="1872692" cy="400110"/>
          </a:xfrm>
          <a:prstGeom prst="rect">
            <a:avLst/>
          </a:prstGeom>
          <a:noFill/>
        </p:spPr>
        <p:txBody>
          <a:bodyPr wrap="none" rtlCol="0">
            <a:spAutoFit/>
          </a:bodyPr>
          <a:lstStyle/>
          <a:p>
            <a:r>
              <a:rPr lang="en-US" sz="2000" dirty="0">
                <a:solidFill>
                  <a:srgbClr val="0070C0"/>
                </a:solidFill>
              </a:rPr>
              <a:t>Central memory</a:t>
            </a:r>
          </a:p>
        </p:txBody>
      </p:sp>
      <p:sp>
        <p:nvSpPr>
          <p:cNvPr id="9" name="TextBox 8">
            <a:extLst>
              <a:ext uri="{FF2B5EF4-FFF2-40B4-BE49-F238E27FC236}">
                <a16:creationId xmlns:a16="http://schemas.microsoft.com/office/drawing/2014/main" id="{D74E32A2-A01C-424C-8BD7-C42E4FB5BD61}"/>
              </a:ext>
            </a:extLst>
          </p:cNvPr>
          <p:cNvSpPr txBox="1"/>
          <p:nvPr/>
        </p:nvSpPr>
        <p:spPr>
          <a:xfrm>
            <a:off x="9339079" y="4648042"/>
            <a:ext cx="2220864" cy="400110"/>
          </a:xfrm>
          <a:prstGeom prst="rect">
            <a:avLst/>
          </a:prstGeom>
          <a:noFill/>
        </p:spPr>
        <p:txBody>
          <a:bodyPr wrap="none" rtlCol="0">
            <a:spAutoFit/>
          </a:bodyPr>
          <a:lstStyle/>
          <a:p>
            <a:r>
              <a:rPr lang="en-US" sz="2000" dirty="0">
                <a:solidFill>
                  <a:srgbClr val="0070C0"/>
                </a:solidFill>
              </a:rPr>
              <a:t>Output information</a:t>
            </a:r>
          </a:p>
        </p:txBody>
      </p:sp>
      <p:grpSp>
        <p:nvGrpSpPr>
          <p:cNvPr id="10" name="Group 9">
            <a:extLst>
              <a:ext uri="{FF2B5EF4-FFF2-40B4-BE49-F238E27FC236}">
                <a16:creationId xmlns:a16="http://schemas.microsoft.com/office/drawing/2014/main" id="{1B38CEA1-0849-76FC-D361-FED6A9256DC4}"/>
              </a:ext>
            </a:extLst>
          </p:cNvPr>
          <p:cNvGrpSpPr/>
          <p:nvPr/>
        </p:nvGrpSpPr>
        <p:grpSpPr>
          <a:xfrm>
            <a:off x="6321287" y="4135182"/>
            <a:ext cx="2988839" cy="419987"/>
            <a:chOff x="6321287" y="4135182"/>
            <a:chExt cx="2988839" cy="419987"/>
          </a:xfrm>
        </p:grpSpPr>
        <p:sp>
          <p:nvSpPr>
            <p:cNvPr id="3" name="Rectangle 2">
              <a:extLst>
                <a:ext uri="{FF2B5EF4-FFF2-40B4-BE49-F238E27FC236}">
                  <a16:creationId xmlns:a16="http://schemas.microsoft.com/office/drawing/2014/main" id="{A003D7B2-3B69-1813-9001-59637952D405}"/>
                </a:ext>
              </a:extLst>
            </p:cNvPr>
            <p:cNvSpPr/>
            <p:nvPr/>
          </p:nvSpPr>
          <p:spPr>
            <a:xfrm>
              <a:off x="6321287" y="4135182"/>
              <a:ext cx="357810" cy="40011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1BFFEF82-C1AB-9F2A-CE81-B1CA73DE8441}"/>
                </a:ext>
              </a:extLst>
            </p:cNvPr>
            <p:cNvSpPr/>
            <p:nvPr/>
          </p:nvSpPr>
          <p:spPr>
            <a:xfrm>
              <a:off x="8952316" y="4155059"/>
              <a:ext cx="357810" cy="40011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2921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r>
              <a:rPr lang="en-US" dirty="0">
                <a:latin typeface="Calibri" panose="020F0502020204030204" pitchFamily="34" charset="0"/>
                <a:cs typeface="Calibri" panose="020F0502020204030204" pitchFamily="34" charset="0"/>
              </a:rPr>
              <a:t>LSTMs Summary</a:t>
            </a:r>
            <a:endParaRPr lang="en-US" sz="3200" dirty="0">
              <a:latin typeface="Calibri" panose="020F0502020204030204" pitchFamily="34" charset="0"/>
              <a:cs typeface="Calibri" panose="020F0502020204030204" pitchFamily="34" charset="0"/>
            </a:endParaRPr>
          </a:p>
        </p:txBody>
      </p:sp>
      <p:sp>
        <p:nvSpPr>
          <p:cNvPr id="12" name="Slide Number Placeholder 11"/>
          <p:cNvSpPr>
            <a:spLocks noGrp="1"/>
          </p:cNvSpPr>
          <p:nvPr>
            <p:ph type="sldNum" sz="quarter" idx="12"/>
          </p:nvPr>
        </p:nvSpPr>
        <p:spPr/>
        <p:txBody>
          <a:bodyPr/>
          <a:lstStyle/>
          <a:p>
            <a:fld id="{A87AB4FD-5280-400C-A576-39B31E1468B0}" type="slidenum">
              <a:rPr lang="en-US" smtClean="0"/>
              <a:t>19</a:t>
            </a:fld>
            <a:endParaRPr lang="en-US" dirty="0"/>
          </a:p>
        </p:txBody>
      </p:sp>
      <p:sp>
        <p:nvSpPr>
          <p:cNvPr id="8" name="Rectangle 3"/>
          <p:cNvSpPr txBox="1">
            <a:spLocks noChangeArrowheads="1"/>
          </p:cNvSpPr>
          <p:nvPr/>
        </p:nvSpPr>
        <p:spPr>
          <a:xfrm>
            <a:off x="1484311" y="1828800"/>
            <a:ext cx="10018712" cy="4403456"/>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latin typeface="Calibri" panose="020F0502020204030204" pitchFamily="34" charset="0"/>
                <a:cs typeface="Calibri" panose="020F0502020204030204" pitchFamily="34" charset="0"/>
              </a:rPr>
              <a:t>LSTMs is an (advanced) variation of RNNs.</a:t>
            </a:r>
          </a:p>
          <a:p>
            <a:r>
              <a:rPr lang="en-US" sz="2800" dirty="0">
                <a:latin typeface="Calibri" panose="020F0502020204030204" pitchFamily="34" charset="0"/>
                <a:cs typeface="Calibri" panose="020F0502020204030204" pitchFamily="34" charset="0"/>
              </a:rPr>
              <a:t>It captures long-term dependencies of the inputs.</a:t>
            </a:r>
          </a:p>
          <a:p>
            <a:r>
              <a:rPr lang="en-US" sz="2800" dirty="0">
                <a:latin typeface="Calibri" panose="020F0502020204030204" pitchFamily="34" charset="0"/>
                <a:cs typeface="Calibri" panose="020F0502020204030204" pitchFamily="34" charset="0"/>
              </a:rPr>
              <a:t>Shown to be efficient in many NLP tasks. </a:t>
            </a:r>
          </a:p>
          <a:p>
            <a:r>
              <a:rPr lang="en-US" sz="2800" dirty="0">
                <a:latin typeface="Calibri" panose="020F0502020204030204" pitchFamily="34" charset="0"/>
                <a:cs typeface="Calibri" panose="020F0502020204030204" pitchFamily="34" charset="0"/>
              </a:rPr>
              <a:t>A standard component to encode text inputs</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during 2014 - 2018</a:t>
            </a:r>
            <a:r>
              <a:rPr lang="en-US" sz="28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7273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21C4-968A-CB23-ED1A-447B8020406F}"/>
              </a:ext>
            </a:extLst>
          </p:cNvPr>
          <p:cNvSpPr>
            <a:spLocks noGrp="1"/>
          </p:cNvSpPr>
          <p:nvPr>
            <p:ph type="title"/>
          </p:nvPr>
        </p:nvSpPr>
        <p:spPr/>
        <p:txBody>
          <a:bodyPr/>
          <a:lstStyle/>
          <a:p>
            <a:r>
              <a:rPr lang="en-US" dirty="0"/>
              <a:t>Important Announcements </a:t>
            </a:r>
          </a:p>
        </p:txBody>
      </p:sp>
      <p:sp>
        <p:nvSpPr>
          <p:cNvPr id="3" name="Content Placeholder 2">
            <a:extLst>
              <a:ext uri="{FF2B5EF4-FFF2-40B4-BE49-F238E27FC236}">
                <a16:creationId xmlns:a16="http://schemas.microsoft.com/office/drawing/2014/main" id="{D2F0B102-76DB-D35E-6B11-BD9293FB81B4}"/>
              </a:ext>
            </a:extLst>
          </p:cNvPr>
          <p:cNvSpPr>
            <a:spLocks noGrp="1"/>
          </p:cNvSpPr>
          <p:nvPr>
            <p:ph idx="1"/>
          </p:nvPr>
        </p:nvSpPr>
        <p:spPr/>
        <p:txBody>
          <a:bodyPr>
            <a:normAutofit/>
          </a:bodyPr>
          <a:lstStyle/>
          <a:p>
            <a:r>
              <a:rPr lang="en-US" dirty="0"/>
              <a:t>Practice Quiz 1 will be released today</a:t>
            </a:r>
          </a:p>
          <a:p>
            <a:pPr lvl="1"/>
            <a:r>
              <a:rPr lang="en-US" dirty="0"/>
              <a:t>12 multiple answer choices questions.</a:t>
            </a:r>
          </a:p>
          <a:p>
            <a:pPr lvl="1"/>
            <a:r>
              <a:rPr lang="en-US" dirty="0"/>
              <a:t>The actual Quiz 1 will be similar in terms of format and difficulty, but there will be 20 multiple answer choices questions.</a:t>
            </a:r>
          </a:p>
          <a:p>
            <a:pPr lvl="1"/>
            <a:r>
              <a:rPr lang="en-US" dirty="0"/>
              <a:t>Friday’s TA discussion session will go over practice Quiz 1 questions – encourage you to take the quiz by yourself before that.</a:t>
            </a:r>
          </a:p>
          <a:p>
            <a:r>
              <a:rPr lang="en-US" dirty="0"/>
              <a:t>Quiz 1: next Wednesday, in class, for CS graduate students and MENG, while on </a:t>
            </a:r>
            <a:r>
              <a:rPr lang="en-US" dirty="0" err="1"/>
              <a:t>gradescope</a:t>
            </a:r>
            <a:r>
              <a:rPr lang="en-US" dirty="0"/>
              <a:t> next Saturday for MSOL students.</a:t>
            </a:r>
          </a:p>
          <a:p>
            <a:r>
              <a:rPr lang="en-US" dirty="0"/>
              <a:t>Project planning report dues next Wednesday, 11:50pm.</a:t>
            </a:r>
          </a:p>
        </p:txBody>
      </p:sp>
    </p:spTree>
    <p:extLst>
      <p:ext uri="{BB962C8B-B14F-4D97-AF65-F5344CB8AC3E}">
        <p14:creationId xmlns:p14="http://schemas.microsoft.com/office/powerpoint/2010/main" val="1923825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851A10-0453-E3AC-13CA-53DFD41F53DD}"/>
              </a:ext>
            </a:extLst>
          </p:cNvPr>
          <p:cNvSpPr>
            <a:spLocks noGrp="1"/>
          </p:cNvSpPr>
          <p:nvPr>
            <p:ph type="title"/>
          </p:nvPr>
        </p:nvSpPr>
        <p:spPr/>
        <p:txBody>
          <a:bodyPr/>
          <a:lstStyle/>
          <a:p>
            <a:r>
              <a:rPr lang="en-US" dirty="0"/>
              <a:t>RNN/LSTM Language Models</a:t>
            </a:r>
          </a:p>
        </p:txBody>
      </p:sp>
      <p:sp>
        <p:nvSpPr>
          <p:cNvPr id="5" name="Text Placeholder 4">
            <a:extLst>
              <a:ext uri="{FF2B5EF4-FFF2-40B4-BE49-F238E27FC236}">
                <a16:creationId xmlns:a16="http://schemas.microsoft.com/office/drawing/2014/main" id="{FF8C1F4B-F350-38E4-B2C6-CAF3C6F478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1880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282C-6171-246A-5650-88E2F16B54D0}"/>
              </a:ext>
            </a:extLst>
          </p:cNvPr>
          <p:cNvSpPr>
            <a:spLocks noGrp="1"/>
          </p:cNvSpPr>
          <p:nvPr>
            <p:ph type="title"/>
          </p:nvPr>
        </p:nvSpPr>
        <p:spPr>
          <a:xfrm>
            <a:off x="838200" y="365125"/>
            <a:ext cx="10515600" cy="829223"/>
          </a:xfrm>
        </p:spPr>
        <p:txBody>
          <a:bodyPr/>
          <a:lstStyle/>
          <a:p>
            <a:r>
              <a:rPr lang="en-US" dirty="0">
                <a:latin typeface="Calibri" panose="020F0502020204030204" pitchFamily="34" charset="0"/>
                <a:cs typeface="Calibri" panose="020F0502020204030204" pitchFamily="34" charset="0"/>
              </a:rPr>
              <a:t>RNN/LSTM Language Models</a:t>
            </a:r>
          </a:p>
        </p:txBody>
      </p:sp>
      <p:pic>
        <p:nvPicPr>
          <p:cNvPr id="4" name="Picture 3">
            <a:extLst>
              <a:ext uri="{FF2B5EF4-FFF2-40B4-BE49-F238E27FC236}">
                <a16:creationId xmlns:a16="http://schemas.microsoft.com/office/drawing/2014/main" id="{F6DAD809-58DC-38C5-BF65-D33A19C67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071" y="1774508"/>
            <a:ext cx="8866415" cy="3557718"/>
          </a:xfrm>
          <a:prstGeom prst="rect">
            <a:avLst/>
          </a:prstGeom>
        </p:spPr>
      </p:pic>
      <p:sp>
        <p:nvSpPr>
          <p:cNvPr id="5" name="TextBox 4">
            <a:extLst>
              <a:ext uri="{FF2B5EF4-FFF2-40B4-BE49-F238E27FC236}">
                <a16:creationId xmlns:a16="http://schemas.microsoft.com/office/drawing/2014/main" id="{0454CE7B-B55C-3AD7-ADC6-124A9D0D8155}"/>
              </a:ext>
            </a:extLst>
          </p:cNvPr>
          <p:cNvSpPr txBox="1"/>
          <p:nvPr/>
        </p:nvSpPr>
        <p:spPr>
          <a:xfrm>
            <a:off x="4952592" y="6215674"/>
            <a:ext cx="4897409" cy="461665"/>
          </a:xfrm>
          <a:prstGeom prst="rect">
            <a:avLst/>
          </a:prstGeom>
          <a:noFill/>
        </p:spPr>
        <p:txBody>
          <a:bodyPr wrap="square" rtlCol="0">
            <a:spAutoFit/>
          </a:bodyPr>
          <a:lstStyle/>
          <a:p>
            <a:r>
              <a:rPr lang="en-US" sz="2400" i="1" dirty="0">
                <a:solidFill>
                  <a:schemeClr val="accent1"/>
                </a:solidFill>
              </a:rPr>
              <a:t>Handles infinite context in theory</a:t>
            </a:r>
          </a:p>
        </p:txBody>
      </p:sp>
      <p:graphicFrame>
        <p:nvGraphicFramePr>
          <p:cNvPr id="6" name="Object 5">
            <a:extLst>
              <a:ext uri="{FF2B5EF4-FFF2-40B4-BE49-F238E27FC236}">
                <a16:creationId xmlns:a16="http://schemas.microsoft.com/office/drawing/2014/main" id="{6033794B-FF0B-F18F-E16C-E520E30D376B}"/>
              </a:ext>
            </a:extLst>
          </p:cNvPr>
          <p:cNvGraphicFramePr>
            <a:graphicFrameLocks noChangeAspect="1"/>
          </p:cNvGraphicFramePr>
          <p:nvPr/>
        </p:nvGraphicFramePr>
        <p:xfrm>
          <a:off x="3244391" y="5332444"/>
          <a:ext cx="7663095" cy="897255"/>
        </p:xfrm>
        <a:graphic>
          <a:graphicData uri="http://schemas.openxmlformats.org/presentationml/2006/ole">
            <mc:AlternateContent xmlns:mc="http://schemas.openxmlformats.org/markup-compatibility/2006">
              <mc:Choice xmlns:v="urn:schemas-microsoft-com:vml" Requires="v">
                <p:oleObj name="Equation" r:id="rId3" imgW="4241520" imgH="457200" progId="Equation.3">
                  <p:embed/>
                </p:oleObj>
              </mc:Choice>
              <mc:Fallback>
                <p:oleObj name="Equation" r:id="rId3" imgW="4241520" imgH="457200" progId="Equation.3">
                  <p:embed/>
                  <p:pic>
                    <p:nvPicPr>
                      <p:cNvPr id="6" name="Object 5">
                        <a:extLst>
                          <a:ext uri="{FF2B5EF4-FFF2-40B4-BE49-F238E27FC236}">
                            <a16:creationId xmlns:a16="http://schemas.microsoft.com/office/drawing/2014/main" id="{6033794B-FF0B-F18F-E16C-E520E30D376B}"/>
                          </a:ext>
                        </a:extLst>
                      </p:cNvPr>
                      <p:cNvPicPr/>
                      <p:nvPr/>
                    </p:nvPicPr>
                    <p:blipFill>
                      <a:blip r:embed="rId4"/>
                      <a:stretch>
                        <a:fillRect/>
                      </a:stretch>
                    </p:blipFill>
                    <p:spPr>
                      <a:xfrm>
                        <a:off x="3244391" y="5332444"/>
                        <a:ext cx="7663095" cy="89725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F5189D3-9513-9F2B-3683-464A50628D28}"/>
              </a:ext>
            </a:extLst>
          </p:cNvPr>
          <p:cNvSpPr txBox="1"/>
          <p:nvPr/>
        </p:nvSpPr>
        <p:spPr>
          <a:xfrm>
            <a:off x="4885189" y="1761985"/>
            <a:ext cx="2149114" cy="461665"/>
          </a:xfrm>
          <a:prstGeom prst="rect">
            <a:avLst/>
          </a:prstGeom>
          <a:noFill/>
        </p:spPr>
        <p:txBody>
          <a:bodyPr wrap="none" rtlCol="0">
            <a:spAutoFit/>
          </a:bodyPr>
          <a:lstStyle/>
          <a:p>
            <a:r>
              <a:rPr lang="en-US" sz="2400" dirty="0"/>
              <a:t>P</a:t>
            </a:r>
            <a:r>
              <a:rPr lang="en-US" sz="2400" baseline="-25000" dirty="0"/>
              <a:t>RNN</a:t>
            </a:r>
            <a:r>
              <a:rPr lang="en-US" sz="2400" dirty="0"/>
              <a:t>(x</a:t>
            </a:r>
            <a:r>
              <a:rPr lang="en-US" sz="2400" baseline="-25000" dirty="0"/>
              <a:t>t</a:t>
            </a:r>
            <a:r>
              <a:rPr lang="en-US" sz="2400" dirty="0"/>
              <a:t>|x</a:t>
            </a:r>
            <a:r>
              <a:rPr lang="en-US" sz="2400" baseline="-25000" dirty="0"/>
              <a:t>t-1</a:t>
            </a:r>
            <a:r>
              <a:rPr lang="en-US" sz="2400" dirty="0"/>
              <a:t>, h</a:t>
            </a:r>
            <a:r>
              <a:rPr lang="en-US" sz="2400" baseline="-25000" dirty="0"/>
              <a:t>t-2</a:t>
            </a:r>
            <a:r>
              <a:rPr lang="en-US" sz="2400" dirty="0"/>
              <a:t>)</a:t>
            </a:r>
          </a:p>
        </p:txBody>
      </p:sp>
      <p:sp>
        <p:nvSpPr>
          <p:cNvPr id="8" name="TextBox 7">
            <a:extLst>
              <a:ext uri="{FF2B5EF4-FFF2-40B4-BE49-F238E27FC236}">
                <a16:creationId xmlns:a16="http://schemas.microsoft.com/office/drawing/2014/main" id="{CF6C3F50-A9A4-3B84-3824-E297A19DF935}"/>
              </a:ext>
            </a:extLst>
          </p:cNvPr>
          <p:cNvSpPr txBox="1"/>
          <p:nvPr/>
        </p:nvSpPr>
        <p:spPr>
          <a:xfrm>
            <a:off x="7175864" y="1761985"/>
            <a:ext cx="2195473" cy="461665"/>
          </a:xfrm>
          <a:prstGeom prst="rect">
            <a:avLst/>
          </a:prstGeom>
          <a:noFill/>
        </p:spPr>
        <p:txBody>
          <a:bodyPr wrap="none" rtlCol="0">
            <a:spAutoFit/>
          </a:bodyPr>
          <a:lstStyle/>
          <a:p>
            <a:r>
              <a:rPr lang="en-US" sz="2400" dirty="0"/>
              <a:t>P</a:t>
            </a:r>
            <a:r>
              <a:rPr lang="en-US" sz="2400" baseline="-25000" dirty="0"/>
              <a:t>RNN</a:t>
            </a:r>
            <a:r>
              <a:rPr lang="en-US" sz="2400" dirty="0"/>
              <a:t>(x</a:t>
            </a:r>
            <a:r>
              <a:rPr lang="en-US" sz="2400" baseline="-25000" dirty="0"/>
              <a:t>t+1</a:t>
            </a:r>
            <a:r>
              <a:rPr lang="en-US" sz="2400" dirty="0"/>
              <a:t>|x</a:t>
            </a:r>
            <a:r>
              <a:rPr lang="en-US" sz="2400" baseline="-25000" dirty="0"/>
              <a:t>t</a:t>
            </a:r>
            <a:r>
              <a:rPr lang="en-US" sz="2400" dirty="0"/>
              <a:t>, h</a:t>
            </a:r>
            <a:r>
              <a:rPr lang="en-US" sz="2400" baseline="-25000" dirty="0"/>
              <a:t>t-1</a:t>
            </a:r>
            <a:r>
              <a:rPr lang="en-US" sz="2400" dirty="0"/>
              <a:t>)</a:t>
            </a:r>
          </a:p>
        </p:txBody>
      </p:sp>
      <p:sp>
        <p:nvSpPr>
          <p:cNvPr id="9" name="TextBox 8">
            <a:extLst>
              <a:ext uri="{FF2B5EF4-FFF2-40B4-BE49-F238E27FC236}">
                <a16:creationId xmlns:a16="http://schemas.microsoft.com/office/drawing/2014/main" id="{93BF2842-BC92-AE1C-63CE-09BBEBBCF395}"/>
              </a:ext>
            </a:extLst>
          </p:cNvPr>
          <p:cNvSpPr txBox="1"/>
          <p:nvPr/>
        </p:nvSpPr>
        <p:spPr>
          <a:xfrm>
            <a:off x="9433881" y="1761985"/>
            <a:ext cx="2241832" cy="461665"/>
          </a:xfrm>
          <a:prstGeom prst="rect">
            <a:avLst/>
          </a:prstGeom>
          <a:noFill/>
        </p:spPr>
        <p:txBody>
          <a:bodyPr wrap="none" rtlCol="0">
            <a:spAutoFit/>
          </a:bodyPr>
          <a:lstStyle/>
          <a:p>
            <a:r>
              <a:rPr lang="en-US" sz="2400" dirty="0"/>
              <a:t>P</a:t>
            </a:r>
            <a:r>
              <a:rPr lang="en-US" sz="2400" baseline="-25000" dirty="0"/>
              <a:t>RNN</a:t>
            </a:r>
            <a:r>
              <a:rPr lang="en-US" sz="2400" dirty="0"/>
              <a:t>(x</a:t>
            </a:r>
            <a:r>
              <a:rPr lang="en-US" sz="2400" baseline="-25000" dirty="0"/>
              <a:t>t+2</a:t>
            </a:r>
            <a:r>
              <a:rPr lang="en-US" sz="2400" dirty="0"/>
              <a:t>|x</a:t>
            </a:r>
            <a:r>
              <a:rPr lang="en-US" sz="2400" baseline="-25000" dirty="0"/>
              <a:t>t+1</a:t>
            </a:r>
            <a:r>
              <a:rPr lang="en-US" sz="2400" dirty="0"/>
              <a:t>, </a:t>
            </a:r>
            <a:r>
              <a:rPr lang="en-US" sz="2400" dirty="0" err="1"/>
              <a:t>h</a:t>
            </a:r>
            <a:r>
              <a:rPr lang="en-US" sz="2400" baseline="-25000" dirty="0" err="1"/>
              <a:t>t</a:t>
            </a:r>
            <a:r>
              <a:rPr lang="en-US" sz="2400" dirty="0"/>
              <a:t>)</a:t>
            </a:r>
          </a:p>
        </p:txBody>
      </p:sp>
      <p:sp>
        <p:nvSpPr>
          <p:cNvPr id="3" name="TextBox 2">
            <a:extLst>
              <a:ext uri="{FF2B5EF4-FFF2-40B4-BE49-F238E27FC236}">
                <a16:creationId xmlns:a16="http://schemas.microsoft.com/office/drawing/2014/main" id="{FB226CBB-52CC-0404-AF1A-4360567AB378}"/>
              </a:ext>
            </a:extLst>
          </p:cNvPr>
          <p:cNvSpPr txBox="1"/>
          <p:nvPr/>
        </p:nvSpPr>
        <p:spPr>
          <a:xfrm>
            <a:off x="1870084" y="1128193"/>
            <a:ext cx="3799953" cy="830997"/>
          </a:xfrm>
          <a:prstGeom prst="rect">
            <a:avLst/>
          </a:prstGeom>
          <a:noFill/>
        </p:spPr>
        <p:txBody>
          <a:bodyPr wrap="square" rtlCol="0">
            <a:spAutoFit/>
          </a:bodyPr>
          <a:lstStyle/>
          <a:p>
            <a:r>
              <a:rPr lang="en-US" sz="2400" i="1" dirty="0">
                <a:solidFill>
                  <a:schemeClr val="accent1"/>
                </a:solidFill>
              </a:rPr>
              <a:t>Model</a:t>
            </a:r>
            <a:r>
              <a:rPr lang="en-US" dirty="0"/>
              <a:t> </a:t>
            </a:r>
            <a:r>
              <a:rPr lang="en-US" sz="2400" i="1" dirty="0">
                <a:solidFill>
                  <a:schemeClr val="accent1"/>
                </a:solidFill>
              </a:rPr>
              <a:t>the probability of the next word at each step.</a:t>
            </a:r>
          </a:p>
        </p:txBody>
      </p:sp>
      <p:sp>
        <p:nvSpPr>
          <p:cNvPr id="10" name="TextBox 9">
            <a:extLst>
              <a:ext uri="{FF2B5EF4-FFF2-40B4-BE49-F238E27FC236}">
                <a16:creationId xmlns:a16="http://schemas.microsoft.com/office/drawing/2014/main" id="{454AC722-264F-0F5E-8965-A7DD714E45FC}"/>
              </a:ext>
            </a:extLst>
          </p:cNvPr>
          <p:cNvSpPr txBox="1"/>
          <p:nvPr/>
        </p:nvSpPr>
        <p:spPr>
          <a:xfrm>
            <a:off x="6636578" y="3146426"/>
            <a:ext cx="573298" cy="461665"/>
          </a:xfrm>
          <a:prstGeom prst="rect">
            <a:avLst/>
          </a:prstGeom>
          <a:solidFill>
            <a:schemeClr val="bg1"/>
          </a:solidFill>
        </p:spPr>
        <p:txBody>
          <a:bodyPr wrap="none" rtlCol="0">
            <a:spAutoFit/>
          </a:bodyPr>
          <a:lstStyle/>
          <a:p>
            <a:r>
              <a:rPr lang="en-US" sz="2400" dirty="0"/>
              <a:t>h</a:t>
            </a:r>
            <a:r>
              <a:rPr lang="en-US" sz="2400" baseline="-25000" dirty="0"/>
              <a:t>t-1</a:t>
            </a:r>
          </a:p>
        </p:txBody>
      </p:sp>
      <p:sp>
        <p:nvSpPr>
          <p:cNvPr id="11" name="Rectangle 10">
            <a:extLst>
              <a:ext uri="{FF2B5EF4-FFF2-40B4-BE49-F238E27FC236}">
                <a16:creationId xmlns:a16="http://schemas.microsoft.com/office/drawing/2014/main" id="{1297C639-CC1B-A534-04CB-16F459B3079F}"/>
              </a:ext>
            </a:extLst>
          </p:cNvPr>
          <p:cNvSpPr/>
          <p:nvPr/>
        </p:nvSpPr>
        <p:spPr>
          <a:xfrm>
            <a:off x="1969022" y="3228564"/>
            <a:ext cx="373820" cy="523220"/>
          </a:xfrm>
          <a:prstGeom prst="rect">
            <a:avLst/>
          </a:prstGeom>
          <a:solidFill>
            <a:schemeClr val="bg1"/>
          </a:solidFill>
        </p:spPr>
        <p:txBody>
          <a:bodyPr wrap="none">
            <a:spAutoFit/>
          </a:bodyPr>
          <a:lstStyle/>
          <a:p>
            <a:pPr lvl="0"/>
            <a:r>
              <a:rPr lang="en-US" sz="2800" dirty="0">
                <a:solidFill>
                  <a:prstClr val="black"/>
                </a:solidFill>
              </a:rPr>
              <a:t>h</a:t>
            </a:r>
            <a:endParaRPr lang="en-US" sz="2800" baseline="-25000" dirty="0">
              <a:solidFill>
                <a:prstClr val="black"/>
              </a:solidFill>
            </a:endParaRPr>
          </a:p>
        </p:txBody>
      </p:sp>
      <p:sp>
        <p:nvSpPr>
          <p:cNvPr id="12" name="TextBox 11">
            <a:extLst>
              <a:ext uri="{FF2B5EF4-FFF2-40B4-BE49-F238E27FC236}">
                <a16:creationId xmlns:a16="http://schemas.microsoft.com/office/drawing/2014/main" id="{EACA3EFC-A33D-FE0A-46C5-9E3100E20807}"/>
              </a:ext>
            </a:extLst>
          </p:cNvPr>
          <p:cNvSpPr txBox="1"/>
          <p:nvPr/>
        </p:nvSpPr>
        <p:spPr>
          <a:xfrm>
            <a:off x="8220766" y="3146426"/>
            <a:ext cx="412742" cy="461665"/>
          </a:xfrm>
          <a:prstGeom prst="rect">
            <a:avLst/>
          </a:prstGeom>
          <a:solidFill>
            <a:schemeClr val="bg1"/>
          </a:solidFill>
        </p:spPr>
        <p:txBody>
          <a:bodyPr wrap="none" rtlCol="0">
            <a:spAutoFit/>
          </a:bodyPr>
          <a:lstStyle/>
          <a:p>
            <a:r>
              <a:rPr lang="en-US" sz="2400" dirty="0"/>
              <a:t>h</a:t>
            </a:r>
            <a:r>
              <a:rPr lang="en-US" sz="2400" baseline="-25000" dirty="0"/>
              <a:t>t</a:t>
            </a:r>
          </a:p>
        </p:txBody>
      </p:sp>
      <p:sp>
        <p:nvSpPr>
          <p:cNvPr id="13" name="TextBox 12">
            <a:extLst>
              <a:ext uri="{FF2B5EF4-FFF2-40B4-BE49-F238E27FC236}">
                <a16:creationId xmlns:a16="http://schemas.microsoft.com/office/drawing/2014/main" id="{4CA4F880-10CC-8D27-29FB-2AE91536D989}"/>
              </a:ext>
            </a:extLst>
          </p:cNvPr>
          <p:cNvSpPr txBox="1"/>
          <p:nvPr/>
        </p:nvSpPr>
        <p:spPr>
          <a:xfrm>
            <a:off x="9768613" y="3158569"/>
            <a:ext cx="619529" cy="461665"/>
          </a:xfrm>
          <a:prstGeom prst="rect">
            <a:avLst/>
          </a:prstGeom>
          <a:solidFill>
            <a:schemeClr val="bg1"/>
          </a:solidFill>
        </p:spPr>
        <p:txBody>
          <a:bodyPr wrap="none" rtlCol="0">
            <a:spAutoFit/>
          </a:bodyPr>
          <a:lstStyle/>
          <a:p>
            <a:r>
              <a:rPr lang="en-US" sz="2400" dirty="0"/>
              <a:t>h</a:t>
            </a:r>
            <a:r>
              <a:rPr lang="en-US" sz="2400" baseline="-25000" dirty="0"/>
              <a:t>t+1</a:t>
            </a:r>
          </a:p>
        </p:txBody>
      </p:sp>
    </p:spTree>
    <p:extLst>
      <p:ext uri="{BB962C8B-B14F-4D97-AF65-F5344CB8AC3E}">
        <p14:creationId xmlns:p14="http://schemas.microsoft.com/office/powerpoint/2010/main" val="425547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C5B4E-CAAC-144F-9197-F697E9694A2E}"/>
              </a:ext>
            </a:extLst>
          </p:cNvPr>
          <p:cNvPicPr>
            <a:picLocks noChangeAspect="1"/>
          </p:cNvPicPr>
          <p:nvPr/>
        </p:nvPicPr>
        <p:blipFill>
          <a:blip r:embed="rId2"/>
          <a:stretch>
            <a:fillRect/>
          </a:stretch>
        </p:blipFill>
        <p:spPr>
          <a:xfrm>
            <a:off x="1524000" y="0"/>
            <a:ext cx="9144000" cy="6858000"/>
          </a:xfrm>
          <a:prstGeom prst="rect">
            <a:avLst/>
          </a:prstGeom>
        </p:spPr>
      </p:pic>
      <p:sp>
        <p:nvSpPr>
          <p:cNvPr id="3" name="Rectangle 2">
            <a:extLst>
              <a:ext uri="{FF2B5EF4-FFF2-40B4-BE49-F238E27FC236}">
                <a16:creationId xmlns:a16="http://schemas.microsoft.com/office/drawing/2014/main" id="{A9098B91-C1DC-5944-9BB0-F404A760D048}"/>
              </a:ext>
            </a:extLst>
          </p:cNvPr>
          <p:cNvSpPr/>
          <p:nvPr/>
        </p:nvSpPr>
        <p:spPr>
          <a:xfrm>
            <a:off x="1644316" y="6414654"/>
            <a:ext cx="8414083" cy="443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124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4F1656-146D-3C40-800A-472810A2CA60}"/>
              </a:ext>
            </a:extLst>
          </p:cNvPr>
          <p:cNvPicPr>
            <a:picLocks noChangeAspect="1"/>
          </p:cNvPicPr>
          <p:nvPr/>
        </p:nvPicPr>
        <p:blipFill>
          <a:blip r:embed="rId2"/>
          <a:stretch>
            <a:fillRect/>
          </a:stretch>
        </p:blipFill>
        <p:spPr>
          <a:xfrm>
            <a:off x="1524000" y="0"/>
            <a:ext cx="9144000" cy="6858000"/>
          </a:xfrm>
          <a:prstGeom prst="rect">
            <a:avLst/>
          </a:prstGeom>
        </p:spPr>
      </p:pic>
      <p:sp>
        <p:nvSpPr>
          <p:cNvPr id="3" name="Rectangle 2">
            <a:extLst>
              <a:ext uri="{FF2B5EF4-FFF2-40B4-BE49-F238E27FC236}">
                <a16:creationId xmlns:a16="http://schemas.microsoft.com/office/drawing/2014/main" id="{01777909-78A9-9C4D-9A4D-2503330DA525}"/>
              </a:ext>
            </a:extLst>
          </p:cNvPr>
          <p:cNvSpPr/>
          <p:nvPr/>
        </p:nvSpPr>
        <p:spPr>
          <a:xfrm>
            <a:off x="8053137" y="6416842"/>
            <a:ext cx="2277978"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C9C008-64F1-364D-92A4-B5EBCDCE171C}"/>
              </a:ext>
            </a:extLst>
          </p:cNvPr>
          <p:cNvSpPr/>
          <p:nvPr/>
        </p:nvSpPr>
        <p:spPr>
          <a:xfrm>
            <a:off x="1010653" y="6416842"/>
            <a:ext cx="2277978"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494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1D758C-C763-8D4F-9D59-E3BF12B4B4EC}"/>
              </a:ext>
            </a:extLst>
          </p:cNvPr>
          <p:cNvPicPr>
            <a:picLocks noChangeAspect="1"/>
          </p:cNvPicPr>
          <p:nvPr/>
        </p:nvPicPr>
        <p:blipFill>
          <a:blip r:embed="rId2"/>
          <a:stretch>
            <a:fillRect/>
          </a:stretch>
        </p:blipFill>
        <p:spPr>
          <a:xfrm>
            <a:off x="1524000" y="0"/>
            <a:ext cx="9144000" cy="6858000"/>
          </a:xfrm>
          <a:prstGeom prst="rect">
            <a:avLst/>
          </a:prstGeom>
        </p:spPr>
      </p:pic>
      <p:sp>
        <p:nvSpPr>
          <p:cNvPr id="3" name="Rectangle 2">
            <a:extLst>
              <a:ext uri="{FF2B5EF4-FFF2-40B4-BE49-F238E27FC236}">
                <a16:creationId xmlns:a16="http://schemas.microsoft.com/office/drawing/2014/main" id="{90A10CDB-4471-BD44-817A-5D2BA56C0630}"/>
              </a:ext>
            </a:extLst>
          </p:cNvPr>
          <p:cNvSpPr/>
          <p:nvPr/>
        </p:nvSpPr>
        <p:spPr>
          <a:xfrm>
            <a:off x="8053137" y="6416842"/>
            <a:ext cx="2277978"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B2E986D-83E9-0040-9C1C-44A1EFFE0DA0}"/>
              </a:ext>
            </a:extLst>
          </p:cNvPr>
          <p:cNvSpPr/>
          <p:nvPr/>
        </p:nvSpPr>
        <p:spPr>
          <a:xfrm>
            <a:off x="1010653" y="6416842"/>
            <a:ext cx="2277978"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574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D51689-4AEB-8442-BDDD-2D69306070ED}"/>
              </a:ext>
            </a:extLst>
          </p:cNvPr>
          <p:cNvPicPr>
            <a:picLocks noChangeAspect="1"/>
          </p:cNvPicPr>
          <p:nvPr/>
        </p:nvPicPr>
        <p:blipFill>
          <a:blip r:embed="rId2"/>
          <a:stretch>
            <a:fillRect/>
          </a:stretch>
        </p:blipFill>
        <p:spPr>
          <a:xfrm>
            <a:off x="1524000" y="0"/>
            <a:ext cx="9144000" cy="6858000"/>
          </a:xfrm>
          <a:prstGeom prst="rect">
            <a:avLst/>
          </a:prstGeom>
        </p:spPr>
      </p:pic>
      <p:sp>
        <p:nvSpPr>
          <p:cNvPr id="3" name="Rectangle 2">
            <a:extLst>
              <a:ext uri="{FF2B5EF4-FFF2-40B4-BE49-F238E27FC236}">
                <a16:creationId xmlns:a16="http://schemas.microsoft.com/office/drawing/2014/main" id="{4A372F65-B523-1345-9432-9C59D1A764FE}"/>
              </a:ext>
            </a:extLst>
          </p:cNvPr>
          <p:cNvSpPr/>
          <p:nvPr/>
        </p:nvSpPr>
        <p:spPr>
          <a:xfrm>
            <a:off x="8053137" y="6416842"/>
            <a:ext cx="2277978"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4D67FFA-2E27-DD4F-B1E6-5A5C5F4DFF65}"/>
              </a:ext>
            </a:extLst>
          </p:cNvPr>
          <p:cNvSpPr/>
          <p:nvPr/>
        </p:nvSpPr>
        <p:spPr>
          <a:xfrm>
            <a:off x="1010653" y="6416842"/>
            <a:ext cx="2277978"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676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E79A19-B4D0-C14E-B99D-284B48A373DA}"/>
              </a:ext>
            </a:extLst>
          </p:cNvPr>
          <p:cNvPicPr>
            <a:picLocks noChangeAspect="1"/>
          </p:cNvPicPr>
          <p:nvPr/>
        </p:nvPicPr>
        <p:blipFill>
          <a:blip r:embed="rId2"/>
          <a:stretch>
            <a:fillRect/>
          </a:stretch>
        </p:blipFill>
        <p:spPr>
          <a:xfrm>
            <a:off x="1524000" y="0"/>
            <a:ext cx="9144000" cy="6858000"/>
          </a:xfrm>
          <a:prstGeom prst="rect">
            <a:avLst/>
          </a:prstGeom>
        </p:spPr>
      </p:pic>
      <p:sp>
        <p:nvSpPr>
          <p:cNvPr id="3" name="Rectangle 2">
            <a:extLst>
              <a:ext uri="{FF2B5EF4-FFF2-40B4-BE49-F238E27FC236}">
                <a16:creationId xmlns:a16="http://schemas.microsoft.com/office/drawing/2014/main" id="{EAE68E61-B80C-294C-AC03-9B59DFF7F8AA}"/>
              </a:ext>
            </a:extLst>
          </p:cNvPr>
          <p:cNvSpPr/>
          <p:nvPr/>
        </p:nvSpPr>
        <p:spPr>
          <a:xfrm>
            <a:off x="8053137" y="6416842"/>
            <a:ext cx="2277978"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D6AD14-E5B2-3649-AEF5-BEFC3B954E84}"/>
              </a:ext>
            </a:extLst>
          </p:cNvPr>
          <p:cNvSpPr/>
          <p:nvPr/>
        </p:nvSpPr>
        <p:spPr>
          <a:xfrm>
            <a:off x="1010653" y="6416842"/>
            <a:ext cx="2277978"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246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Learning neural language models</a:t>
            </a:r>
          </a:p>
        </p:txBody>
      </p:sp>
      <p:sp>
        <p:nvSpPr>
          <p:cNvPr id="3" name="Content Placeholder 2"/>
          <p:cNvSpPr>
            <a:spLocks noGrp="1"/>
          </p:cNvSpPr>
          <p:nvPr>
            <p:ph idx="1"/>
          </p:nvPr>
        </p:nvSpPr>
        <p:spPr/>
        <p:txBody>
          <a:bodyPr>
            <a:normAutofit/>
          </a:bodyPr>
          <a:lstStyle/>
          <a:p>
            <a:r>
              <a:rPr lang="en-GB" b="1" dirty="0">
                <a:solidFill>
                  <a:schemeClr val="tx2"/>
                </a:solidFill>
                <a:latin typeface="Calibri" panose="020F0502020204030204" pitchFamily="34" charset="0"/>
                <a:cs typeface="Calibri" panose="020F0502020204030204" pitchFamily="34" charset="0"/>
              </a:rPr>
              <a:t>Maximize the log-likelihood (minimize negative log-likelihood)</a:t>
            </a:r>
            <a:r>
              <a:rPr lang="en-GB" dirty="0">
                <a:latin typeface="Calibri" panose="020F0502020204030204" pitchFamily="34" charset="0"/>
                <a:cs typeface="Calibri" panose="020F0502020204030204" pitchFamily="34" charset="0"/>
              </a:rPr>
              <a:t> of observed data, </a:t>
            </a:r>
            <a:r>
              <a:rPr lang="en-GB" dirty="0" err="1">
                <a:latin typeface="Calibri" panose="020F0502020204030204" pitchFamily="34" charset="0"/>
                <a:cs typeface="Calibri" panose="020F0502020204030204" pitchFamily="34" charset="0"/>
              </a:rPr>
              <a:t>w.r.t.</a:t>
            </a:r>
            <a:r>
              <a:rPr lang="en-GB" dirty="0">
                <a:latin typeface="Calibri" panose="020F0502020204030204" pitchFamily="34" charset="0"/>
                <a:cs typeface="Calibri" panose="020F0502020204030204" pitchFamily="34" charset="0"/>
              </a:rPr>
              <a:t> </a:t>
            </a:r>
            <a:r>
              <a:rPr lang="en-GB" dirty="0">
                <a:solidFill>
                  <a:schemeClr val="tx1"/>
                </a:solidFill>
                <a:latin typeface="Calibri" panose="020F0502020204030204" pitchFamily="34" charset="0"/>
                <a:cs typeface="Calibri" panose="020F0502020204030204" pitchFamily="34" charset="0"/>
              </a:rPr>
              <a:t>parameters </a:t>
            </a:r>
            <a:r>
              <a:rPr lang="el-GR" b="1" dirty="0">
                <a:solidFill>
                  <a:schemeClr val="tx1"/>
                </a:solidFill>
                <a:latin typeface="Calibri" panose="020F0502020204030204" pitchFamily="34" charset="0"/>
                <a:cs typeface="Calibri" panose="020F0502020204030204" pitchFamily="34" charset="0"/>
              </a:rPr>
              <a:t>θ</a:t>
            </a:r>
            <a:r>
              <a:rPr lang="en-GB" dirty="0">
                <a:latin typeface="Calibri" panose="020F0502020204030204" pitchFamily="34" charset="0"/>
                <a:cs typeface="Calibri" panose="020F0502020204030204" pitchFamily="34" charset="0"/>
              </a:rPr>
              <a:t> of the neural language model</a:t>
            </a:r>
          </a:p>
          <a:p>
            <a:endParaRPr lang="en-GB" dirty="0">
              <a:latin typeface="Calibri" panose="020F0502020204030204" pitchFamily="34" charset="0"/>
              <a:cs typeface="Calibri" panose="020F0502020204030204" pitchFamily="34" charset="0"/>
            </a:endParaRPr>
          </a:p>
          <a:p>
            <a:pPr marL="0" indent="0">
              <a:buNone/>
            </a:pPr>
            <a:endParaRPr lang="en-GB" dirty="0">
              <a:latin typeface="Calibri" panose="020F0502020204030204" pitchFamily="34" charset="0"/>
              <a:cs typeface="Calibri" panose="020F0502020204030204" pitchFamily="34" charset="0"/>
            </a:endParaRPr>
          </a:p>
          <a:p>
            <a:r>
              <a:rPr lang="en-GB" b="1" dirty="0">
                <a:solidFill>
                  <a:schemeClr val="tx1"/>
                </a:solidFill>
                <a:latin typeface="Calibri" panose="020F0502020204030204" pitchFamily="34" charset="0"/>
                <a:cs typeface="Calibri" panose="020F0502020204030204" pitchFamily="34" charset="0"/>
              </a:rPr>
              <a:t>Parameters </a:t>
            </a:r>
            <a:r>
              <a:rPr lang="el-GR" b="1" dirty="0">
                <a:solidFill>
                  <a:schemeClr val="tx1"/>
                </a:solidFill>
                <a:latin typeface="Calibri" panose="020F0502020204030204" pitchFamily="34" charset="0"/>
                <a:cs typeface="Calibri" panose="020F0502020204030204" pitchFamily="34" charset="0"/>
              </a:rPr>
              <a:t>θ</a:t>
            </a:r>
            <a:r>
              <a:rPr lang="en-GB" b="1" dirty="0">
                <a:solidFill>
                  <a:schemeClr val="tx1"/>
                </a:solidFill>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(in an RNN language model):</a:t>
            </a:r>
          </a:p>
          <a:p>
            <a:pPr lvl="1"/>
            <a:r>
              <a:rPr lang="en-GB" dirty="0">
                <a:latin typeface="Calibri" panose="020F0502020204030204" pitchFamily="34" charset="0"/>
                <a:cs typeface="Calibri" panose="020F0502020204030204" pitchFamily="34" charset="0"/>
              </a:rPr>
              <a:t>Word embedding matrix </a:t>
            </a:r>
            <a:r>
              <a:rPr lang="en-GB" b="1" dirty="0">
                <a:latin typeface="Calibri" panose="020F0502020204030204" pitchFamily="34" charset="0"/>
                <a:cs typeface="Calibri" panose="020F0502020204030204" pitchFamily="34" charset="0"/>
              </a:rPr>
              <a:t>R</a:t>
            </a:r>
            <a:endParaRPr lang="en-GB" i="1" baseline="-25000" dirty="0">
              <a:latin typeface="Calibri" panose="020F0502020204030204" pitchFamily="34" charset="0"/>
              <a:cs typeface="Calibri" panose="020F0502020204030204" pitchFamily="34" charset="0"/>
            </a:endParaRPr>
          </a:p>
          <a:p>
            <a:pPr lvl="1"/>
            <a:r>
              <a:rPr lang="en-GB" dirty="0">
                <a:latin typeface="Calibri" panose="020F0502020204030204" pitchFamily="34" charset="0"/>
                <a:cs typeface="Calibri" panose="020F0502020204030204" pitchFamily="34" charset="0"/>
              </a:rPr>
              <a:t>RNN weights: </a:t>
            </a:r>
            <a:r>
              <a:rPr lang="en-GB" b="1" dirty="0">
                <a:latin typeface="Calibri" panose="020F0502020204030204" pitchFamily="34" charset="0"/>
                <a:cs typeface="Calibri" panose="020F0502020204030204" pitchFamily="34" charset="0"/>
              </a:rPr>
              <a:t>W</a:t>
            </a:r>
            <a:r>
              <a:rPr lang="en-GB" dirty="0">
                <a:latin typeface="Calibri" panose="020F0502020204030204" pitchFamily="34" charset="0"/>
                <a:cs typeface="Calibri" panose="020F0502020204030204" pitchFamily="34" charset="0"/>
              </a:rPr>
              <a:t>, </a:t>
            </a:r>
            <a:r>
              <a:rPr lang="en-GB" b="1" dirty="0">
                <a:latin typeface="Calibri" panose="020F0502020204030204" pitchFamily="34" charset="0"/>
                <a:cs typeface="Calibri" panose="020F0502020204030204" pitchFamily="34" charset="0"/>
              </a:rPr>
              <a:t>U</a:t>
            </a:r>
            <a:r>
              <a:rPr lang="en-GB" dirty="0">
                <a:latin typeface="Calibri" panose="020F0502020204030204" pitchFamily="34" charset="0"/>
                <a:cs typeface="Calibri" panose="020F0502020204030204" pitchFamily="34" charset="0"/>
              </a:rPr>
              <a:t>, </a:t>
            </a:r>
            <a:r>
              <a:rPr lang="en-GB" b="1" dirty="0">
                <a:latin typeface="Calibri" panose="020F0502020204030204" pitchFamily="34" charset="0"/>
                <a:cs typeface="Calibri" panose="020F0502020204030204" pitchFamily="34" charset="0"/>
              </a:rPr>
              <a:t>b, V</a:t>
            </a:r>
            <a:r>
              <a:rPr lang="en-GB" dirty="0">
                <a:latin typeface="Calibri" panose="020F0502020204030204" pitchFamily="34" charset="0"/>
                <a:cs typeface="Calibri" panose="020F0502020204030204" pitchFamily="34" charset="0"/>
              </a:rPr>
              <a:t>,</a:t>
            </a:r>
            <a:r>
              <a:rPr lang="en-GB" b="1" dirty="0">
                <a:latin typeface="Calibri" panose="020F0502020204030204" pitchFamily="34" charset="0"/>
                <a:cs typeface="Calibri" panose="020F0502020204030204" pitchFamily="34" charset="0"/>
              </a:rPr>
              <a:t> c</a:t>
            </a:r>
          </a:p>
          <a:p>
            <a:pPr lvl="1"/>
            <a:r>
              <a:rPr lang="en-GB" dirty="0">
                <a:latin typeface="Calibri" panose="020F0502020204030204" pitchFamily="34" charset="0"/>
                <a:cs typeface="Calibri" panose="020F0502020204030204" pitchFamily="34" charset="0"/>
              </a:rPr>
              <a:t>LSTM weights: </a:t>
            </a:r>
            <a:r>
              <a:rPr lang="en-GB" b="1" dirty="0">
                <a:latin typeface="Calibri" panose="020F0502020204030204" pitchFamily="34" charset="0"/>
                <a:cs typeface="Calibri" panose="020F0502020204030204" pitchFamily="34" charset="0"/>
              </a:rPr>
              <a:t>W</a:t>
            </a:r>
            <a:r>
              <a:rPr lang="en-GB" baseline="30000" dirty="0">
                <a:latin typeface="Calibri" panose="020F0502020204030204" pitchFamily="34" charset="0"/>
                <a:cs typeface="Calibri" panose="020F0502020204030204" pitchFamily="34" charset="0"/>
              </a:rPr>
              <a:t>i</a:t>
            </a:r>
            <a:r>
              <a:rPr lang="en-GB"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W</a:t>
            </a:r>
            <a:r>
              <a:rPr lang="en-GB" baseline="30000" dirty="0" err="1">
                <a:latin typeface="Calibri" panose="020F0502020204030204" pitchFamily="34" charset="0"/>
                <a:cs typeface="Calibri" panose="020F0502020204030204" pitchFamily="34" charset="0"/>
              </a:rPr>
              <a:t>f</a:t>
            </a:r>
            <a:r>
              <a:rPr lang="en-GB" dirty="0">
                <a:latin typeface="Calibri" panose="020F0502020204030204" pitchFamily="34" charset="0"/>
                <a:cs typeface="Calibri" panose="020F0502020204030204" pitchFamily="34" charset="0"/>
              </a:rPr>
              <a:t>, </a:t>
            </a:r>
            <a:r>
              <a:rPr lang="en-GB" b="1" dirty="0">
                <a:latin typeface="Calibri" panose="020F0502020204030204" pitchFamily="34" charset="0"/>
                <a:cs typeface="Calibri" panose="020F0502020204030204" pitchFamily="34" charset="0"/>
              </a:rPr>
              <a:t>W</a:t>
            </a:r>
            <a:r>
              <a:rPr lang="en-GB" baseline="30000" dirty="0">
                <a:latin typeface="Calibri" panose="020F0502020204030204" pitchFamily="34" charset="0"/>
                <a:cs typeface="Calibri" panose="020F0502020204030204" pitchFamily="34" charset="0"/>
              </a:rPr>
              <a:t>o</a:t>
            </a:r>
            <a:r>
              <a:rPr lang="en-GB"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W</a:t>
            </a:r>
            <a:r>
              <a:rPr lang="en-GB" baseline="30000" dirty="0" err="1">
                <a:latin typeface="Calibri" panose="020F0502020204030204" pitchFamily="34" charset="0"/>
                <a:cs typeface="Calibri" panose="020F0502020204030204" pitchFamily="34" charset="0"/>
              </a:rPr>
              <a:t>g</a:t>
            </a:r>
            <a:r>
              <a:rPr lang="en-GB" dirty="0">
                <a:latin typeface="Calibri" panose="020F0502020204030204" pitchFamily="34" charset="0"/>
                <a:cs typeface="Calibri" panose="020F0502020204030204" pitchFamily="34" charset="0"/>
              </a:rPr>
              <a:t>, </a:t>
            </a:r>
            <a:r>
              <a:rPr lang="en-GB" b="1" dirty="0">
                <a:latin typeface="Calibri" panose="020F0502020204030204" pitchFamily="34" charset="0"/>
                <a:cs typeface="Calibri" panose="020F0502020204030204" pitchFamily="34" charset="0"/>
              </a:rPr>
              <a:t>U</a:t>
            </a:r>
            <a:r>
              <a:rPr lang="en-GB" baseline="30000" dirty="0">
                <a:latin typeface="Calibri" panose="020F0502020204030204" pitchFamily="34" charset="0"/>
                <a:cs typeface="Calibri" panose="020F0502020204030204" pitchFamily="34" charset="0"/>
              </a:rPr>
              <a:t>i</a:t>
            </a:r>
            <a:r>
              <a:rPr lang="en-GB"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U</a:t>
            </a:r>
            <a:r>
              <a:rPr lang="en-GB" baseline="30000" dirty="0" err="1">
                <a:latin typeface="Calibri" panose="020F0502020204030204" pitchFamily="34" charset="0"/>
                <a:cs typeface="Calibri" panose="020F0502020204030204" pitchFamily="34" charset="0"/>
              </a:rPr>
              <a:t>f</a:t>
            </a:r>
            <a:r>
              <a:rPr lang="en-GB"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U</a:t>
            </a:r>
            <a:r>
              <a:rPr lang="en-GB" baseline="30000" dirty="0" err="1">
                <a:latin typeface="Calibri" panose="020F0502020204030204" pitchFamily="34" charset="0"/>
                <a:cs typeface="Calibri" panose="020F0502020204030204" pitchFamily="34" charset="0"/>
              </a:rPr>
              <a:t>o</a:t>
            </a:r>
            <a:r>
              <a:rPr lang="en-GB" dirty="0">
                <a:latin typeface="Calibri" panose="020F0502020204030204" pitchFamily="34" charset="0"/>
                <a:cs typeface="Calibri" panose="020F0502020204030204" pitchFamily="34" charset="0"/>
              </a:rPr>
              <a:t>, </a:t>
            </a:r>
            <a:r>
              <a:rPr lang="en-GB" b="1" dirty="0">
                <a:latin typeface="Calibri" panose="020F0502020204030204" pitchFamily="34" charset="0"/>
                <a:cs typeface="Calibri" panose="020F0502020204030204" pitchFamily="34" charset="0"/>
              </a:rPr>
              <a:t>U</a:t>
            </a:r>
            <a:r>
              <a:rPr lang="en-GB" baseline="30000" dirty="0">
                <a:latin typeface="Calibri" panose="020F0502020204030204" pitchFamily="34" charset="0"/>
                <a:cs typeface="Calibri" panose="020F0502020204030204" pitchFamily="34" charset="0"/>
              </a:rPr>
              <a:t>g</a:t>
            </a:r>
            <a:r>
              <a:rPr lang="en-GB" dirty="0">
                <a:latin typeface="Calibri" panose="020F0502020204030204" pitchFamily="34" charset="0"/>
                <a:cs typeface="Calibri" panose="020F0502020204030204" pitchFamily="34" charset="0"/>
              </a:rPr>
              <a:t> (optional, </a:t>
            </a:r>
            <a:r>
              <a:rPr lang="en-GB" b="1" dirty="0">
                <a:latin typeface="Calibri" panose="020F0502020204030204" pitchFamily="34" charset="0"/>
                <a:cs typeface="Calibri" panose="020F0502020204030204" pitchFamily="34" charset="0"/>
              </a:rPr>
              <a:t>b</a:t>
            </a:r>
            <a:r>
              <a:rPr lang="en-GB" baseline="30000" dirty="0">
                <a:latin typeface="Calibri" panose="020F0502020204030204" pitchFamily="34" charset="0"/>
                <a:cs typeface="Calibri" panose="020F0502020204030204" pitchFamily="34" charset="0"/>
              </a:rPr>
              <a:t>i</a:t>
            </a:r>
            <a:r>
              <a:rPr lang="en-GB" dirty="0">
                <a:latin typeface="Calibri" panose="020F0502020204030204" pitchFamily="34" charset="0"/>
                <a:cs typeface="Calibri" panose="020F0502020204030204" pitchFamily="34" charset="0"/>
              </a:rPr>
              <a:t>, </a:t>
            </a:r>
            <a:r>
              <a:rPr lang="en-GB" b="1" dirty="0">
                <a:latin typeface="Calibri" panose="020F0502020204030204" pitchFamily="34" charset="0"/>
                <a:cs typeface="Calibri" panose="020F0502020204030204" pitchFamily="34" charset="0"/>
              </a:rPr>
              <a:t>b</a:t>
            </a:r>
            <a:r>
              <a:rPr lang="en-GB" baseline="30000" dirty="0">
                <a:latin typeface="Calibri" panose="020F0502020204030204" pitchFamily="34" charset="0"/>
                <a:cs typeface="Calibri" panose="020F0502020204030204" pitchFamily="34" charset="0"/>
              </a:rPr>
              <a:t>f</a:t>
            </a:r>
            <a:r>
              <a:rPr lang="en-GB"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b</a:t>
            </a:r>
            <a:r>
              <a:rPr lang="en-GB" baseline="30000" dirty="0" err="1">
                <a:latin typeface="Calibri" panose="020F0502020204030204" pitchFamily="34" charset="0"/>
                <a:cs typeface="Calibri" panose="020F0502020204030204" pitchFamily="34" charset="0"/>
              </a:rPr>
              <a:t>o</a:t>
            </a:r>
            <a:r>
              <a:rPr lang="en-GB" dirty="0">
                <a:latin typeface="Calibri" panose="020F0502020204030204" pitchFamily="34" charset="0"/>
                <a:cs typeface="Calibri" panose="020F0502020204030204" pitchFamily="34" charset="0"/>
              </a:rPr>
              <a:t>, </a:t>
            </a:r>
            <a:r>
              <a:rPr lang="en-GB" b="1" dirty="0" err="1">
                <a:latin typeface="Calibri" panose="020F0502020204030204" pitchFamily="34" charset="0"/>
                <a:cs typeface="Calibri" panose="020F0502020204030204" pitchFamily="34" charset="0"/>
              </a:rPr>
              <a:t>b</a:t>
            </a:r>
            <a:r>
              <a:rPr lang="en-GB" baseline="30000" dirty="0" err="1">
                <a:latin typeface="Calibri" panose="020F0502020204030204" pitchFamily="34" charset="0"/>
                <a:cs typeface="Calibri" panose="020F0502020204030204" pitchFamily="34" charset="0"/>
              </a:rPr>
              <a:t>g</a:t>
            </a:r>
            <a:r>
              <a:rPr lang="en-GB" dirty="0">
                <a:latin typeface="Calibri" panose="020F0502020204030204" pitchFamily="34" charset="0"/>
                <a:cs typeface="Calibri" panose="020F0502020204030204" pitchFamily="34" charset="0"/>
              </a:rPr>
              <a:t>)</a:t>
            </a:r>
            <a:r>
              <a:rPr lang="en-GB" baseline="30000" dirty="0">
                <a:latin typeface="Calibri" panose="020F0502020204030204" pitchFamily="34" charset="0"/>
                <a:cs typeface="Calibri" panose="020F0502020204030204" pitchFamily="34" charset="0"/>
              </a:rPr>
              <a:t> </a:t>
            </a:r>
            <a:endParaRPr lang="en-GB" baseline="-25000" dirty="0">
              <a:latin typeface="Calibri" panose="020F0502020204030204" pitchFamily="34" charset="0"/>
              <a:cs typeface="Calibri" panose="020F0502020204030204" pitchFamily="34" charset="0"/>
            </a:endParaRPr>
          </a:p>
          <a:p>
            <a:r>
              <a:rPr lang="en-GB" b="1" dirty="0">
                <a:solidFill>
                  <a:schemeClr val="tx2"/>
                </a:solidFill>
                <a:latin typeface="Calibri" panose="020F0502020204030204" pitchFamily="34" charset="0"/>
                <a:cs typeface="Calibri" panose="020F0502020204030204" pitchFamily="34" charset="0"/>
              </a:rPr>
              <a:t>Gradient descent </a:t>
            </a:r>
            <a:r>
              <a:rPr lang="en-GB" dirty="0">
                <a:latin typeface="Calibri" panose="020F0502020204030204" pitchFamily="34" charset="0"/>
                <a:cs typeface="Calibri" panose="020F0502020204030204" pitchFamily="34" charset="0"/>
              </a:rPr>
              <a:t>with learning rate </a:t>
            </a:r>
            <a:r>
              <a:rPr lang="el-GR" i="1" dirty="0">
                <a:latin typeface="Calibri" panose="020F0502020204030204" pitchFamily="34" charset="0"/>
                <a:cs typeface="Calibri" panose="020F0502020204030204" pitchFamily="34" charset="0"/>
              </a:rPr>
              <a:t>η</a:t>
            </a:r>
            <a:r>
              <a:rPr lang="en-GB" dirty="0">
                <a:latin typeface="Calibri" panose="020F0502020204030204" pitchFamily="34" charset="0"/>
                <a:cs typeface="Calibri" panose="020F0502020204030204" pitchFamily="34" charset="0"/>
              </a:rPr>
              <a:t>:</a:t>
            </a:r>
          </a:p>
        </p:txBody>
      </p:sp>
      <p:grpSp>
        <p:nvGrpSpPr>
          <p:cNvPr id="4" name="Group 3"/>
          <p:cNvGrpSpPr/>
          <p:nvPr/>
        </p:nvGrpSpPr>
        <p:grpSpPr>
          <a:xfrm>
            <a:off x="1693028" y="2690644"/>
            <a:ext cx="4319270" cy="496391"/>
            <a:chOff x="872408" y="2935848"/>
            <a:chExt cx="4319270" cy="496391"/>
          </a:xfrm>
        </p:grpSpPr>
        <p:sp>
          <p:nvSpPr>
            <p:cNvPr id="12" name="Rounded Rectangle 11"/>
            <p:cNvSpPr/>
            <p:nvPr/>
          </p:nvSpPr>
          <p:spPr>
            <a:xfrm>
              <a:off x="3744213" y="2935848"/>
              <a:ext cx="1447465" cy="473076"/>
            </a:xfrm>
            <a:prstGeom prst="roundRect">
              <a:avLst/>
            </a:prstGeom>
            <a:solidFill>
              <a:schemeClr val="accent5">
                <a:alpha val="49804"/>
              </a:schemeClr>
            </a:solidFill>
            <a:ln>
              <a:solidFill>
                <a:schemeClr val="accent5">
                  <a:lumMod val="50000"/>
                  <a:alpha val="50196"/>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 name="Rounded Rectangle 12"/>
            <p:cNvSpPr/>
            <p:nvPr/>
          </p:nvSpPr>
          <p:spPr>
            <a:xfrm>
              <a:off x="3214823" y="2935848"/>
              <a:ext cx="529390" cy="473076"/>
            </a:xfrm>
            <a:prstGeom prst="roundRect">
              <a:avLst/>
            </a:prstGeom>
            <a:solidFill>
              <a:schemeClr val="tx2">
                <a:lumMod val="40000"/>
                <a:lumOff val="60000"/>
                <a:alpha val="49804"/>
              </a:schemeClr>
            </a:solidFill>
            <a:ln>
              <a:solidFill>
                <a:schemeClr val="tx2">
                  <a:alpha val="50196"/>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aphicFrame>
          <p:nvGraphicFramePr>
            <p:cNvPr id="14" name="Object 13"/>
            <p:cNvGraphicFramePr>
              <a:graphicFrameLocks noChangeAspect="1"/>
            </p:cNvGraphicFramePr>
            <p:nvPr/>
          </p:nvGraphicFramePr>
          <p:xfrm>
            <a:off x="872408" y="2957576"/>
            <a:ext cx="4297363" cy="474663"/>
          </p:xfrm>
          <a:graphic>
            <a:graphicData uri="http://schemas.openxmlformats.org/presentationml/2006/ole">
              <mc:AlternateContent xmlns:mc="http://schemas.openxmlformats.org/markup-compatibility/2006">
                <mc:Choice xmlns:v="urn:schemas-microsoft-com:vml" Requires="v">
                  <p:oleObj name="Equation" r:id="rId3" imgW="2869920" imgH="291960" progId="Equation.3">
                    <p:embed/>
                  </p:oleObj>
                </mc:Choice>
                <mc:Fallback>
                  <p:oleObj name="Equation" r:id="rId3" imgW="2869920" imgH="291960" progId="Equation.3">
                    <p:embed/>
                    <p:pic>
                      <p:nvPicPr>
                        <p:cNvPr id="14" name="Object 13"/>
                        <p:cNvPicPr/>
                        <p:nvPr/>
                      </p:nvPicPr>
                      <p:blipFill>
                        <a:blip r:embed="rId4"/>
                        <a:stretch>
                          <a:fillRect/>
                        </a:stretch>
                      </p:blipFill>
                      <p:spPr>
                        <a:xfrm>
                          <a:off x="872408" y="2957576"/>
                          <a:ext cx="4297363" cy="474663"/>
                        </a:xfrm>
                        <a:prstGeom prst="rect">
                          <a:avLst/>
                        </a:prstGeom>
                      </p:spPr>
                    </p:pic>
                  </p:oleObj>
                </mc:Fallback>
              </mc:AlternateContent>
            </a:graphicData>
          </a:graphic>
        </p:graphicFrame>
      </p:grpSp>
      <p:graphicFrame>
        <p:nvGraphicFramePr>
          <p:cNvPr id="16" name="Object 15"/>
          <p:cNvGraphicFramePr>
            <a:graphicFrameLocks noChangeAspect="1"/>
          </p:cNvGraphicFramePr>
          <p:nvPr>
            <p:extLst>
              <p:ext uri="{D42A27DB-BD31-4B8C-83A1-F6EECF244321}">
                <p14:modId xmlns:p14="http://schemas.microsoft.com/office/powerpoint/2010/main" val="3453249904"/>
              </p:ext>
            </p:extLst>
          </p:nvPr>
        </p:nvGraphicFramePr>
        <p:xfrm>
          <a:off x="1693028" y="3268092"/>
          <a:ext cx="2795588" cy="474662"/>
        </p:xfrm>
        <a:graphic>
          <a:graphicData uri="http://schemas.openxmlformats.org/presentationml/2006/ole">
            <mc:AlternateContent xmlns:mc="http://schemas.openxmlformats.org/markup-compatibility/2006">
              <mc:Choice xmlns:v="urn:schemas-microsoft-com:vml" Requires="v">
                <p:oleObj name="Equation" r:id="rId5" imgW="1866600" imgH="291960" progId="Equation.3">
                  <p:embed/>
                </p:oleObj>
              </mc:Choice>
              <mc:Fallback>
                <p:oleObj name="Equation" r:id="rId5" imgW="1866600" imgH="291960" progId="Equation.3">
                  <p:embed/>
                  <p:pic>
                    <p:nvPicPr>
                      <p:cNvPr id="16" name="Object 15"/>
                      <p:cNvPicPr/>
                      <p:nvPr/>
                    </p:nvPicPr>
                    <p:blipFill>
                      <a:blip r:embed="rId6"/>
                      <a:stretch>
                        <a:fillRect/>
                      </a:stretch>
                    </p:blipFill>
                    <p:spPr>
                      <a:xfrm>
                        <a:off x="1693028" y="3268092"/>
                        <a:ext cx="2795588" cy="474662"/>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848169131"/>
              </p:ext>
            </p:extLst>
          </p:nvPr>
        </p:nvGraphicFramePr>
        <p:xfrm>
          <a:off x="1739976" y="5871313"/>
          <a:ext cx="1509409" cy="688999"/>
        </p:xfrm>
        <a:graphic>
          <a:graphicData uri="http://schemas.openxmlformats.org/presentationml/2006/ole">
            <mc:AlternateContent xmlns:mc="http://schemas.openxmlformats.org/markup-compatibility/2006">
              <mc:Choice xmlns:v="urn:schemas-microsoft-com:vml" Requires="v">
                <p:oleObj name="Equation" r:id="rId7" imgW="876240" imgH="393480" progId="Equation.3">
                  <p:embed/>
                </p:oleObj>
              </mc:Choice>
              <mc:Fallback>
                <p:oleObj name="Equation" r:id="rId7" imgW="876240" imgH="393480" progId="Equation.3">
                  <p:embed/>
                  <p:pic>
                    <p:nvPicPr>
                      <p:cNvPr id="17" name="Object 16"/>
                      <p:cNvPicPr/>
                      <p:nvPr/>
                    </p:nvPicPr>
                    <p:blipFill>
                      <a:blip r:embed="rId8"/>
                      <a:stretch>
                        <a:fillRect/>
                      </a:stretch>
                    </p:blipFill>
                    <p:spPr>
                      <a:xfrm>
                        <a:off x="1739976" y="5871313"/>
                        <a:ext cx="1509409" cy="688999"/>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58F3D972-AE4A-5949-9D16-6A42D22C42BB}"/>
              </a:ext>
            </a:extLst>
          </p:cNvPr>
          <p:cNvSpPr txBox="1"/>
          <p:nvPr/>
        </p:nvSpPr>
        <p:spPr>
          <a:xfrm>
            <a:off x="4300138" y="6008472"/>
            <a:ext cx="5125216" cy="400110"/>
          </a:xfrm>
          <a:prstGeom prst="rect">
            <a:avLst/>
          </a:prstGeom>
          <a:noFill/>
        </p:spPr>
        <p:txBody>
          <a:bodyPr wrap="square">
            <a:spAutoFit/>
          </a:bodyPr>
          <a:lstStyle/>
          <a:p>
            <a:r>
              <a:rPr lang="en-GB" sz="2000" i="1" dirty="0">
                <a:solidFill>
                  <a:srgbClr val="0070C0"/>
                </a:solidFill>
              </a:rPr>
              <a:t>auto-gradient</a:t>
            </a:r>
            <a:endParaRPr lang="en-US" sz="2000" i="1" dirty="0">
              <a:solidFill>
                <a:srgbClr val="0070C0"/>
              </a:solidFill>
            </a:endParaRPr>
          </a:p>
        </p:txBody>
      </p:sp>
    </p:spTree>
    <p:extLst>
      <p:ext uri="{BB962C8B-B14F-4D97-AF65-F5344CB8AC3E}">
        <p14:creationId xmlns:p14="http://schemas.microsoft.com/office/powerpoint/2010/main" val="4527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 presetClass="entr" presetSubtype="0" fill="hold"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56BF37-7459-AF24-6E6B-81ABF8A5B781}"/>
              </a:ext>
            </a:extLst>
          </p:cNvPr>
          <p:cNvSpPr>
            <a:spLocks noGrp="1"/>
          </p:cNvSpPr>
          <p:nvPr>
            <p:ph type="title"/>
          </p:nvPr>
        </p:nvSpPr>
        <p:spPr/>
        <p:txBody>
          <a:bodyPr/>
          <a:lstStyle/>
          <a:p>
            <a:r>
              <a:rPr lang="en-US" dirty="0"/>
              <a:t>Decoding algorithms for LMs</a:t>
            </a:r>
          </a:p>
        </p:txBody>
      </p:sp>
      <p:sp>
        <p:nvSpPr>
          <p:cNvPr id="5" name="Text Placeholder 4">
            <a:extLst>
              <a:ext uri="{FF2B5EF4-FFF2-40B4-BE49-F238E27FC236}">
                <a16:creationId xmlns:a16="http://schemas.microsoft.com/office/drawing/2014/main" id="{FD638531-90C8-7C9A-E7D4-69DF52D8AC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95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EED9-9FC3-A24D-A236-91B720BE215D}"/>
              </a:ext>
            </a:extLst>
          </p:cNvPr>
          <p:cNvSpPr>
            <a:spLocks noGrp="1"/>
          </p:cNvSpPr>
          <p:nvPr>
            <p:ph type="title"/>
          </p:nvPr>
        </p:nvSpPr>
        <p:spPr>
          <a:xfrm>
            <a:off x="838200" y="736184"/>
            <a:ext cx="10515600" cy="1325563"/>
          </a:xfrm>
        </p:spPr>
        <p:txBody>
          <a:bodyPr/>
          <a:lstStyle/>
          <a:p>
            <a:r>
              <a:rPr lang="en-CA" dirty="0"/>
              <a:t>Decoding: selecting the word to generate at each time step</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69D931-C126-4146-B6D6-8F4AA53B5BDD}"/>
                  </a:ext>
                </a:extLst>
              </p:cNvPr>
              <p:cNvSpPr>
                <a:spLocks noGrp="1"/>
              </p:cNvSpPr>
              <p:nvPr>
                <p:ph idx="1"/>
              </p:nvPr>
            </p:nvSpPr>
            <p:spPr>
              <a:xfrm>
                <a:off x="838200" y="2196684"/>
                <a:ext cx="10515600" cy="4351338"/>
              </a:xfrm>
            </p:spPr>
            <p:txBody>
              <a:bodyPr/>
              <a:lstStyle/>
              <a:p>
                <a:r>
                  <a:rPr lang="en-CA" dirty="0"/>
                  <a:t>Greedy search: select word with the highest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oMath>
                </a14:m>
                <a:r>
                  <a:rPr lang="en-CA" dirty="0"/>
                  <a:t> given by the </a:t>
                </a:r>
                <a:r>
                  <a:rPr lang="en-CA" dirty="0" err="1"/>
                  <a:t>softmax</a:t>
                </a:r>
                <a:r>
                  <a:rPr lang="en-CA" dirty="0"/>
                  <a:t> layer</a:t>
                </a:r>
              </a:p>
              <a:p>
                <a:endParaRPr lang="en-CA" dirty="0"/>
              </a:p>
              <a:p>
                <a:pPr marL="0" indent="0">
                  <a:buNone/>
                </a:pPr>
                <a:endParaRPr lang="en-CA" dirty="0"/>
              </a:p>
              <a:p>
                <a:r>
                  <a:rPr lang="en-CA" dirty="0"/>
                  <a:t>Beam search: </a:t>
                </a:r>
                <a:r>
                  <a:rPr lang="en-US" dirty="0"/>
                  <a:t>explore several different hypotheses instead of just a single one </a:t>
                </a:r>
              </a:p>
              <a:p>
                <a:pPr lvl="1"/>
                <a:r>
                  <a:rPr lang="en-US" dirty="0"/>
                  <a:t>keep track of k most probable partial translations at each decoder step instead of just one! </a:t>
                </a:r>
              </a:p>
              <a:p>
                <a:pPr lvl="1"/>
                <a:r>
                  <a:rPr lang="en-CA" dirty="0"/>
                  <a:t>choose </a:t>
                </a:r>
                <a:r>
                  <a:rPr lang="en-CA" i="1" dirty="0"/>
                  <a:t>k</a:t>
                </a:r>
                <a:r>
                  <a:rPr lang="en-CA" dirty="0"/>
                  <a:t> words with the highest p(</a:t>
                </a:r>
                <a:r>
                  <a:rPr lang="en-CA" dirty="0" err="1"/>
                  <a:t>y</a:t>
                </a:r>
                <a:r>
                  <a:rPr lang="en-CA" baseline="-25000" dirty="0" err="1"/>
                  <a:t>i</a:t>
                </a:r>
                <a:r>
                  <a:rPr lang="en-CA" dirty="0"/>
                  <a:t>) at each time step.</a:t>
                </a:r>
              </a:p>
              <a:p>
                <a:pPr lvl="1"/>
                <a:r>
                  <a:rPr lang="en-CA" dirty="0"/>
                  <a:t>k – beam size (typically 5-10) </a:t>
                </a:r>
                <a:endParaRPr lang="en-US" dirty="0"/>
              </a:p>
            </p:txBody>
          </p:sp>
        </mc:Choice>
        <mc:Fallback>
          <p:sp>
            <p:nvSpPr>
              <p:cNvPr id="3" name="Content Placeholder 2">
                <a:extLst>
                  <a:ext uri="{FF2B5EF4-FFF2-40B4-BE49-F238E27FC236}">
                    <a16:creationId xmlns:a16="http://schemas.microsoft.com/office/drawing/2014/main" id="{A969D931-C126-4146-B6D6-8F4AA53B5BDD}"/>
                  </a:ext>
                </a:extLst>
              </p:cNvPr>
              <p:cNvSpPr>
                <a:spLocks noGrp="1" noRot="1" noChangeAspect="1" noMove="1" noResize="1" noEditPoints="1" noAdjustHandles="1" noChangeArrowheads="1" noChangeShapeType="1" noTextEdit="1"/>
              </p:cNvSpPr>
              <p:nvPr>
                <p:ph idx="1"/>
              </p:nvPr>
            </p:nvSpPr>
            <p:spPr>
              <a:xfrm>
                <a:off x="838200" y="2196684"/>
                <a:ext cx="10515600" cy="4351338"/>
              </a:xfrm>
              <a:blipFill>
                <a:blip r:embed="rId2"/>
                <a:stretch>
                  <a:fillRect l="-1086" t="-2326" r="-1448" b="-1744"/>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D7CD5F64-C02E-4AF8-159A-CED7523B4ED4}"/>
              </a:ext>
            </a:extLst>
          </p:cNvPr>
          <p:cNvSpPr/>
          <p:nvPr/>
        </p:nvSpPr>
        <p:spPr>
          <a:xfrm>
            <a:off x="8468139" y="3059300"/>
            <a:ext cx="1789044" cy="1000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dirty="0"/>
              <a:t>Issues?</a:t>
            </a:r>
          </a:p>
        </p:txBody>
      </p:sp>
      <p:grpSp>
        <p:nvGrpSpPr>
          <p:cNvPr id="10" name="Group 9">
            <a:extLst>
              <a:ext uri="{FF2B5EF4-FFF2-40B4-BE49-F238E27FC236}">
                <a16:creationId xmlns:a16="http://schemas.microsoft.com/office/drawing/2014/main" id="{813AA259-CDCD-6236-FAAB-B3677C4713C6}"/>
              </a:ext>
            </a:extLst>
          </p:cNvPr>
          <p:cNvGrpSpPr/>
          <p:nvPr/>
        </p:nvGrpSpPr>
        <p:grpSpPr>
          <a:xfrm>
            <a:off x="2594111" y="3059300"/>
            <a:ext cx="5185366" cy="1000353"/>
            <a:chOff x="2594111" y="3059300"/>
            <a:chExt cx="5185366" cy="1000353"/>
          </a:xfrm>
        </p:grpSpPr>
        <p:pic>
          <p:nvPicPr>
            <p:cNvPr id="4" name="Picture 3">
              <a:extLst>
                <a:ext uri="{FF2B5EF4-FFF2-40B4-BE49-F238E27FC236}">
                  <a16:creationId xmlns:a16="http://schemas.microsoft.com/office/drawing/2014/main" id="{6BE5E100-C18A-3441-B37F-3BFDB032753C}"/>
                </a:ext>
              </a:extLst>
            </p:cNvPr>
            <p:cNvPicPr>
              <a:picLocks noChangeAspect="1"/>
            </p:cNvPicPr>
            <p:nvPr/>
          </p:nvPicPr>
          <p:blipFill rotWithShape="1">
            <a:blip r:embed="rId3"/>
            <a:srcRect l="23388"/>
            <a:stretch/>
          </p:blipFill>
          <p:spPr>
            <a:xfrm>
              <a:off x="4611757" y="3059300"/>
              <a:ext cx="3167720" cy="1000353"/>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88AAACC-B99E-C1E1-EAB9-5BC1D8D10D4C}"/>
                    </a:ext>
                  </a:extLst>
                </p:cNvPr>
                <p:cNvSpPr txBox="1"/>
                <p:nvPr/>
              </p:nvSpPr>
              <p:spPr>
                <a:xfrm>
                  <a:off x="2594111" y="3264212"/>
                  <a:ext cx="203752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p:sp>
              <p:nvSpPr>
                <p:cNvPr id="9" name="TextBox 8">
                  <a:extLst>
                    <a:ext uri="{FF2B5EF4-FFF2-40B4-BE49-F238E27FC236}">
                      <a16:creationId xmlns:a16="http://schemas.microsoft.com/office/drawing/2014/main" id="{E88AAACC-B99E-C1E1-EAB9-5BC1D8D10D4C}"/>
                    </a:ext>
                  </a:extLst>
                </p:cNvPr>
                <p:cNvSpPr txBox="1">
                  <a:spLocks noRot="1" noChangeAspect="1" noMove="1" noResize="1" noEditPoints="1" noAdjustHandles="1" noChangeArrowheads="1" noChangeShapeType="1" noTextEdit="1"/>
                </p:cNvSpPr>
                <p:nvPr/>
              </p:nvSpPr>
              <p:spPr>
                <a:xfrm>
                  <a:off x="2594111" y="3264212"/>
                  <a:ext cx="2037522" cy="523220"/>
                </a:xfrm>
                <a:prstGeom prst="rect">
                  <a:avLst/>
                </a:prstGeom>
                <a:blipFill>
                  <a:blip r:embed="rId4"/>
                  <a:stretch>
                    <a:fillRect l="-621" r="-2484" b="-16279"/>
                  </a:stretch>
                </a:blipFill>
              </p:spPr>
              <p:txBody>
                <a:bodyPr/>
                <a:lstStyle/>
                <a:p>
                  <a:r>
                    <a:rPr lang="en-US">
                      <a:noFill/>
                    </a:rPr>
                    <a:t> </a:t>
                  </a:r>
                </a:p>
              </p:txBody>
            </p:sp>
          </mc:Fallback>
        </mc:AlternateContent>
      </p:grpSp>
    </p:spTree>
    <p:extLst>
      <p:ext uri="{BB962C8B-B14F-4D97-AF65-F5344CB8AC3E}">
        <p14:creationId xmlns:p14="http://schemas.microsoft.com/office/powerpoint/2010/main" val="22503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85AF-ADF1-4EBB-9437-82A94BAC708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9AFB337-6A0E-1447-C70B-72F52046FAEB}"/>
              </a:ext>
            </a:extLst>
          </p:cNvPr>
          <p:cNvSpPr>
            <a:spLocks noGrp="1"/>
          </p:cNvSpPr>
          <p:nvPr>
            <p:ph idx="1"/>
          </p:nvPr>
        </p:nvSpPr>
        <p:spPr/>
        <p:txBody>
          <a:bodyPr/>
          <a:lstStyle/>
          <a:p>
            <a:r>
              <a:rPr lang="en-US" dirty="0"/>
              <a:t>Recurrent Neural Networks (RNNs)</a:t>
            </a:r>
          </a:p>
          <a:p>
            <a:r>
              <a:rPr lang="en-US" dirty="0"/>
              <a:t>Long Short-Term Memory Network (LSTMs)</a:t>
            </a:r>
          </a:p>
          <a:p>
            <a:r>
              <a:rPr lang="en-US" dirty="0"/>
              <a:t>RNNs/LSTMs for Language Modeling</a:t>
            </a:r>
          </a:p>
          <a:p>
            <a:r>
              <a:rPr lang="en-US" dirty="0"/>
              <a:t>Decoding Algorithms</a:t>
            </a:r>
          </a:p>
        </p:txBody>
      </p:sp>
    </p:spTree>
    <p:extLst>
      <p:ext uri="{BB962C8B-B14F-4D97-AF65-F5344CB8AC3E}">
        <p14:creationId xmlns:p14="http://schemas.microsoft.com/office/powerpoint/2010/main" val="861269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FA4C-8BE5-6A4C-BC22-0289CF407CE0}"/>
              </a:ext>
            </a:extLst>
          </p:cNvPr>
          <p:cNvSpPr>
            <a:spLocks noGrp="1"/>
          </p:cNvSpPr>
          <p:nvPr>
            <p:ph type="title"/>
          </p:nvPr>
        </p:nvSpPr>
        <p:spPr/>
        <p:txBody>
          <a:bodyPr/>
          <a:lstStyle/>
          <a:p>
            <a:r>
              <a:rPr lang="en-US" dirty="0"/>
              <a:t>Beam search decoding: example</a:t>
            </a:r>
          </a:p>
        </p:txBody>
      </p:sp>
      <p:sp>
        <p:nvSpPr>
          <p:cNvPr id="7" name="Content Placeholder 6">
            <a:extLst>
              <a:ext uri="{FF2B5EF4-FFF2-40B4-BE49-F238E27FC236}">
                <a16:creationId xmlns:a16="http://schemas.microsoft.com/office/drawing/2014/main" id="{5A7BCC91-C6D1-D074-3072-B582FD6A7B4C}"/>
              </a:ext>
            </a:extLst>
          </p:cNvPr>
          <p:cNvSpPr>
            <a:spLocks noGrp="1"/>
          </p:cNvSpPr>
          <p:nvPr>
            <p:ph idx="1"/>
          </p:nvPr>
        </p:nvSpPr>
        <p:spPr/>
        <p:txBody>
          <a:bodyPr/>
          <a:lstStyle/>
          <a:p>
            <a:r>
              <a:rPr lang="en-US" dirty="0"/>
              <a:t>Beam size = 2</a:t>
            </a:r>
          </a:p>
        </p:txBody>
      </p:sp>
      <p:pic>
        <p:nvPicPr>
          <p:cNvPr id="8" name="Picture 7">
            <a:extLst>
              <a:ext uri="{FF2B5EF4-FFF2-40B4-BE49-F238E27FC236}">
                <a16:creationId xmlns:a16="http://schemas.microsoft.com/office/drawing/2014/main" id="{2B52E33D-0898-A857-9EFC-C1A17B19EA94}"/>
              </a:ext>
            </a:extLst>
          </p:cNvPr>
          <p:cNvPicPr>
            <a:picLocks noChangeAspect="1"/>
          </p:cNvPicPr>
          <p:nvPr/>
        </p:nvPicPr>
        <p:blipFill>
          <a:blip r:embed="rId2"/>
          <a:stretch>
            <a:fillRect/>
          </a:stretch>
        </p:blipFill>
        <p:spPr>
          <a:xfrm>
            <a:off x="1160946" y="2723321"/>
            <a:ext cx="3026054" cy="3245610"/>
          </a:xfrm>
          <a:prstGeom prst="rect">
            <a:avLst/>
          </a:prstGeom>
        </p:spPr>
      </p:pic>
    </p:spTree>
    <p:extLst>
      <p:ext uri="{BB962C8B-B14F-4D97-AF65-F5344CB8AC3E}">
        <p14:creationId xmlns:p14="http://schemas.microsoft.com/office/powerpoint/2010/main" val="2672897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FA4C-8BE5-6A4C-BC22-0289CF407CE0}"/>
              </a:ext>
            </a:extLst>
          </p:cNvPr>
          <p:cNvSpPr>
            <a:spLocks noGrp="1"/>
          </p:cNvSpPr>
          <p:nvPr>
            <p:ph type="title"/>
          </p:nvPr>
        </p:nvSpPr>
        <p:spPr/>
        <p:txBody>
          <a:bodyPr/>
          <a:lstStyle/>
          <a:p>
            <a:r>
              <a:rPr lang="en-US" dirty="0"/>
              <a:t>Beam search decoding: example</a:t>
            </a:r>
          </a:p>
        </p:txBody>
      </p:sp>
      <p:sp>
        <p:nvSpPr>
          <p:cNvPr id="7" name="Content Placeholder 6">
            <a:extLst>
              <a:ext uri="{FF2B5EF4-FFF2-40B4-BE49-F238E27FC236}">
                <a16:creationId xmlns:a16="http://schemas.microsoft.com/office/drawing/2014/main" id="{5A7BCC91-C6D1-D074-3072-B582FD6A7B4C}"/>
              </a:ext>
            </a:extLst>
          </p:cNvPr>
          <p:cNvSpPr>
            <a:spLocks noGrp="1"/>
          </p:cNvSpPr>
          <p:nvPr>
            <p:ph idx="1"/>
          </p:nvPr>
        </p:nvSpPr>
        <p:spPr/>
        <p:txBody>
          <a:bodyPr/>
          <a:lstStyle/>
          <a:p>
            <a:r>
              <a:rPr lang="en-US" dirty="0"/>
              <a:t>Beam size = 2</a:t>
            </a:r>
          </a:p>
        </p:txBody>
      </p:sp>
      <p:pic>
        <p:nvPicPr>
          <p:cNvPr id="3" name="Picture 2">
            <a:extLst>
              <a:ext uri="{FF2B5EF4-FFF2-40B4-BE49-F238E27FC236}">
                <a16:creationId xmlns:a16="http://schemas.microsoft.com/office/drawing/2014/main" id="{C183F865-A85A-FD2C-C955-ABD3C458AB2A}"/>
              </a:ext>
            </a:extLst>
          </p:cNvPr>
          <p:cNvPicPr>
            <a:picLocks noChangeAspect="1"/>
          </p:cNvPicPr>
          <p:nvPr/>
        </p:nvPicPr>
        <p:blipFill>
          <a:blip r:embed="rId2"/>
          <a:stretch>
            <a:fillRect/>
          </a:stretch>
        </p:blipFill>
        <p:spPr>
          <a:xfrm>
            <a:off x="1136376" y="2583622"/>
            <a:ext cx="4438866" cy="3728278"/>
          </a:xfrm>
          <a:prstGeom prst="rect">
            <a:avLst/>
          </a:prstGeom>
        </p:spPr>
      </p:pic>
    </p:spTree>
    <p:extLst>
      <p:ext uri="{BB962C8B-B14F-4D97-AF65-F5344CB8AC3E}">
        <p14:creationId xmlns:p14="http://schemas.microsoft.com/office/powerpoint/2010/main" val="1437619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FA4C-8BE5-6A4C-BC22-0289CF407CE0}"/>
              </a:ext>
            </a:extLst>
          </p:cNvPr>
          <p:cNvSpPr>
            <a:spLocks noGrp="1"/>
          </p:cNvSpPr>
          <p:nvPr>
            <p:ph type="title"/>
          </p:nvPr>
        </p:nvSpPr>
        <p:spPr/>
        <p:txBody>
          <a:bodyPr/>
          <a:lstStyle/>
          <a:p>
            <a:r>
              <a:rPr lang="en-US" dirty="0"/>
              <a:t>Beam search decoding: example</a:t>
            </a:r>
          </a:p>
        </p:txBody>
      </p:sp>
      <p:sp>
        <p:nvSpPr>
          <p:cNvPr id="7" name="Content Placeholder 6">
            <a:extLst>
              <a:ext uri="{FF2B5EF4-FFF2-40B4-BE49-F238E27FC236}">
                <a16:creationId xmlns:a16="http://schemas.microsoft.com/office/drawing/2014/main" id="{5A7BCC91-C6D1-D074-3072-B582FD6A7B4C}"/>
              </a:ext>
            </a:extLst>
          </p:cNvPr>
          <p:cNvSpPr>
            <a:spLocks noGrp="1"/>
          </p:cNvSpPr>
          <p:nvPr>
            <p:ph idx="1"/>
          </p:nvPr>
        </p:nvSpPr>
        <p:spPr/>
        <p:txBody>
          <a:bodyPr/>
          <a:lstStyle/>
          <a:p>
            <a:r>
              <a:rPr lang="en-US" dirty="0"/>
              <a:t>Beam size = 2</a:t>
            </a:r>
          </a:p>
        </p:txBody>
      </p:sp>
      <p:pic>
        <p:nvPicPr>
          <p:cNvPr id="3" name="Picture 2">
            <a:extLst>
              <a:ext uri="{FF2B5EF4-FFF2-40B4-BE49-F238E27FC236}">
                <a16:creationId xmlns:a16="http://schemas.microsoft.com/office/drawing/2014/main" id="{66ECBD4F-8BD4-4206-F541-3517F1FF0CB7}"/>
              </a:ext>
            </a:extLst>
          </p:cNvPr>
          <p:cNvPicPr>
            <a:picLocks noChangeAspect="1"/>
          </p:cNvPicPr>
          <p:nvPr/>
        </p:nvPicPr>
        <p:blipFill>
          <a:blip r:embed="rId2"/>
          <a:stretch>
            <a:fillRect/>
          </a:stretch>
        </p:blipFill>
        <p:spPr>
          <a:xfrm>
            <a:off x="1096617" y="2269413"/>
            <a:ext cx="6357731" cy="4042488"/>
          </a:xfrm>
          <a:prstGeom prst="rect">
            <a:avLst/>
          </a:prstGeom>
        </p:spPr>
      </p:pic>
    </p:spTree>
    <p:extLst>
      <p:ext uri="{BB962C8B-B14F-4D97-AF65-F5344CB8AC3E}">
        <p14:creationId xmlns:p14="http://schemas.microsoft.com/office/powerpoint/2010/main" val="301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FA4C-8BE5-6A4C-BC22-0289CF407CE0}"/>
              </a:ext>
            </a:extLst>
          </p:cNvPr>
          <p:cNvSpPr>
            <a:spLocks noGrp="1"/>
          </p:cNvSpPr>
          <p:nvPr>
            <p:ph type="title"/>
          </p:nvPr>
        </p:nvSpPr>
        <p:spPr/>
        <p:txBody>
          <a:bodyPr/>
          <a:lstStyle/>
          <a:p>
            <a:r>
              <a:rPr lang="en-US" dirty="0"/>
              <a:t>Beam search decoding: example</a:t>
            </a:r>
          </a:p>
        </p:txBody>
      </p:sp>
      <p:sp>
        <p:nvSpPr>
          <p:cNvPr id="7" name="Content Placeholder 6">
            <a:extLst>
              <a:ext uri="{FF2B5EF4-FFF2-40B4-BE49-F238E27FC236}">
                <a16:creationId xmlns:a16="http://schemas.microsoft.com/office/drawing/2014/main" id="{5A7BCC91-C6D1-D074-3072-B582FD6A7B4C}"/>
              </a:ext>
            </a:extLst>
          </p:cNvPr>
          <p:cNvSpPr>
            <a:spLocks noGrp="1"/>
          </p:cNvSpPr>
          <p:nvPr>
            <p:ph idx="1"/>
          </p:nvPr>
        </p:nvSpPr>
        <p:spPr/>
        <p:txBody>
          <a:bodyPr/>
          <a:lstStyle/>
          <a:p>
            <a:r>
              <a:rPr lang="en-US" dirty="0"/>
              <a:t>Beam size = 2                                          A few steps later…..</a:t>
            </a:r>
          </a:p>
        </p:txBody>
      </p:sp>
      <p:pic>
        <p:nvPicPr>
          <p:cNvPr id="4" name="Picture 3">
            <a:extLst>
              <a:ext uri="{FF2B5EF4-FFF2-40B4-BE49-F238E27FC236}">
                <a16:creationId xmlns:a16="http://schemas.microsoft.com/office/drawing/2014/main" id="{EF3ED2F8-FF78-CE3A-FCEE-8F9DEE1468A5}"/>
              </a:ext>
            </a:extLst>
          </p:cNvPr>
          <p:cNvPicPr>
            <a:picLocks noChangeAspect="1"/>
          </p:cNvPicPr>
          <p:nvPr/>
        </p:nvPicPr>
        <p:blipFill>
          <a:blip r:embed="rId2"/>
          <a:stretch>
            <a:fillRect/>
          </a:stretch>
        </p:blipFill>
        <p:spPr>
          <a:xfrm>
            <a:off x="1056860" y="2462940"/>
            <a:ext cx="9796669" cy="4199782"/>
          </a:xfrm>
          <a:prstGeom prst="rect">
            <a:avLst/>
          </a:prstGeom>
        </p:spPr>
      </p:pic>
    </p:spTree>
    <p:extLst>
      <p:ext uri="{BB962C8B-B14F-4D97-AF65-F5344CB8AC3E}">
        <p14:creationId xmlns:p14="http://schemas.microsoft.com/office/powerpoint/2010/main" val="2113599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169602-C0D8-23C6-92B4-67C736D7A1F8}"/>
              </a:ext>
            </a:extLst>
          </p:cNvPr>
          <p:cNvSpPr/>
          <p:nvPr/>
        </p:nvSpPr>
        <p:spPr>
          <a:xfrm>
            <a:off x="1583635" y="1331842"/>
            <a:ext cx="9024729" cy="1530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dirty="0"/>
              <a:t>Does beam search always return the most probable sequence?</a:t>
            </a:r>
          </a:p>
        </p:txBody>
      </p:sp>
      <p:sp>
        <p:nvSpPr>
          <p:cNvPr id="5" name="Rectangle 4">
            <a:extLst>
              <a:ext uri="{FF2B5EF4-FFF2-40B4-BE49-F238E27FC236}">
                <a16:creationId xmlns:a16="http://schemas.microsoft.com/office/drawing/2014/main" id="{7E6A1887-83CA-0329-D018-7453F73EE006}"/>
              </a:ext>
            </a:extLst>
          </p:cNvPr>
          <p:cNvSpPr/>
          <p:nvPr/>
        </p:nvSpPr>
        <p:spPr>
          <a:xfrm>
            <a:off x="1583635" y="3790120"/>
            <a:ext cx="9024729" cy="1530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dirty="0"/>
              <a:t>What are the termination conditions of beam search?</a:t>
            </a:r>
          </a:p>
        </p:txBody>
      </p:sp>
    </p:spTree>
    <p:extLst>
      <p:ext uri="{BB962C8B-B14F-4D97-AF65-F5344CB8AC3E}">
        <p14:creationId xmlns:p14="http://schemas.microsoft.com/office/powerpoint/2010/main" val="19169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C0BEE-7B24-A77B-E1F8-C7C85A667B43}"/>
              </a:ext>
            </a:extLst>
          </p:cNvPr>
          <p:cNvSpPr>
            <a:spLocks noGrp="1"/>
          </p:cNvSpPr>
          <p:nvPr>
            <p:ph type="title"/>
          </p:nvPr>
        </p:nvSpPr>
        <p:spPr/>
        <p:txBody>
          <a:bodyPr/>
          <a:lstStyle/>
          <a:p>
            <a:r>
              <a:rPr lang="en-US" dirty="0"/>
              <a:t>What’s the effect of changing beam size k?</a:t>
            </a:r>
          </a:p>
        </p:txBody>
      </p:sp>
      <p:sp>
        <p:nvSpPr>
          <p:cNvPr id="3" name="Content Placeholder 2">
            <a:extLst>
              <a:ext uri="{FF2B5EF4-FFF2-40B4-BE49-F238E27FC236}">
                <a16:creationId xmlns:a16="http://schemas.microsoft.com/office/drawing/2014/main" id="{80F5E588-4DEC-CF9C-77AA-0325723C1216}"/>
              </a:ext>
            </a:extLst>
          </p:cNvPr>
          <p:cNvSpPr>
            <a:spLocks noGrp="1"/>
          </p:cNvSpPr>
          <p:nvPr>
            <p:ph idx="1"/>
          </p:nvPr>
        </p:nvSpPr>
        <p:spPr/>
        <p:txBody>
          <a:bodyPr/>
          <a:lstStyle/>
          <a:p>
            <a:r>
              <a:rPr lang="en-US" dirty="0"/>
              <a:t>Small k has similar problems to greedy decoding (k=1)</a:t>
            </a:r>
          </a:p>
          <a:p>
            <a:pPr lvl="1"/>
            <a:r>
              <a:rPr lang="en-US" dirty="0"/>
              <a:t>Unnatural, incorrect (due to errors in earlier decoding stage), generic</a:t>
            </a:r>
          </a:p>
          <a:p>
            <a:r>
              <a:rPr lang="en-US" dirty="0"/>
              <a:t>Larger k means you consider more hypotheses </a:t>
            </a:r>
          </a:p>
          <a:p>
            <a:r>
              <a:rPr lang="en-US" dirty="0"/>
              <a:t>Increasing k reduces some of the problems above </a:t>
            </a:r>
          </a:p>
          <a:p>
            <a:pPr lvl="1"/>
            <a:r>
              <a:rPr lang="en-US" dirty="0"/>
              <a:t>Larger k is more computationally expensive </a:t>
            </a:r>
          </a:p>
          <a:p>
            <a:pPr lvl="1"/>
            <a:r>
              <a:rPr lang="en-US" dirty="0"/>
              <a:t>Increasing k can also introduce other problems</a:t>
            </a:r>
          </a:p>
          <a:p>
            <a:pPr lvl="1"/>
            <a:r>
              <a:rPr lang="en-US" dirty="0"/>
              <a:t>E.g., in open-ended tasks like chit-chat dialogue, large k can make output more generic</a:t>
            </a:r>
          </a:p>
        </p:txBody>
      </p:sp>
    </p:spTree>
    <p:extLst>
      <p:ext uri="{BB962C8B-B14F-4D97-AF65-F5344CB8AC3E}">
        <p14:creationId xmlns:p14="http://schemas.microsoft.com/office/powerpoint/2010/main" val="2493397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3890-A35B-CE11-8C96-EF2ED94E372E}"/>
              </a:ext>
            </a:extLst>
          </p:cNvPr>
          <p:cNvSpPr>
            <a:spLocks noGrp="1"/>
          </p:cNvSpPr>
          <p:nvPr>
            <p:ph type="title"/>
          </p:nvPr>
        </p:nvSpPr>
        <p:spPr/>
        <p:txBody>
          <a:bodyPr>
            <a:normAutofit/>
          </a:bodyPr>
          <a:lstStyle/>
          <a:p>
            <a:r>
              <a:rPr lang="en-US" dirty="0"/>
              <a:t>Sampling-based decoding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F39AD9-3407-2B1F-DCB6-7C5DAA5BC1B2}"/>
                  </a:ext>
                </a:extLst>
              </p:cNvPr>
              <p:cNvSpPr>
                <a:spLocks noGrp="1"/>
              </p:cNvSpPr>
              <p:nvPr>
                <p:ph idx="1"/>
              </p:nvPr>
            </p:nvSpPr>
            <p:spPr/>
            <p:txBody>
              <a:bodyPr>
                <a:normAutofit lnSpcReduction="10000"/>
              </a:bodyPr>
              <a:lstStyle/>
              <a:p>
                <a:r>
                  <a:rPr lang="en-US" dirty="0"/>
                  <a:t>Pure sampling</a:t>
                </a:r>
              </a:p>
              <a:p>
                <a:pPr lvl="1"/>
                <a:r>
                  <a:rPr lang="en-US" dirty="0"/>
                  <a:t>at each step t, randomly sample from the probability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to obtain your next word. </a:t>
                </a:r>
              </a:p>
              <a:p>
                <a:pPr lvl="1"/>
                <a:r>
                  <a:rPr lang="en-US" dirty="0"/>
                  <a:t>Like greedy decoding, but sample instead of argmax. </a:t>
                </a:r>
              </a:p>
              <a:p>
                <a:r>
                  <a:rPr lang="en-US" dirty="0"/>
                  <a:t>Top-k sampling </a:t>
                </a:r>
              </a:p>
              <a:p>
                <a:pPr lvl="1"/>
                <a:r>
                  <a:rPr lang="en-US" dirty="0"/>
                  <a:t>at each step t, instead of randomly sampling from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restricted to just the top-k most probable words (k = number of words)</a:t>
                </a:r>
              </a:p>
              <a:p>
                <a:pPr lvl="1"/>
                <a:r>
                  <a:rPr lang="en-US" dirty="0"/>
                  <a:t>Like pure sampling, but truncate the probability distribution </a:t>
                </a:r>
              </a:p>
              <a:p>
                <a:pPr lvl="1"/>
                <a:r>
                  <a:rPr lang="en-US" dirty="0"/>
                  <a:t>k=1 is greedy search, k=V is pure sampling </a:t>
                </a:r>
              </a:p>
              <a:p>
                <a:pPr lvl="1"/>
                <a:r>
                  <a:rPr lang="en-US" dirty="0"/>
                  <a:t>Increase k to get more diverse/risky output </a:t>
                </a:r>
              </a:p>
              <a:p>
                <a:pPr lvl="1"/>
                <a:r>
                  <a:rPr lang="en-US" dirty="0"/>
                  <a:t>Decrease k to get more generic/safe output</a:t>
                </a:r>
              </a:p>
            </p:txBody>
          </p:sp>
        </mc:Choice>
        <mc:Fallback>
          <p:sp>
            <p:nvSpPr>
              <p:cNvPr id="3" name="Content Placeholder 2">
                <a:extLst>
                  <a:ext uri="{FF2B5EF4-FFF2-40B4-BE49-F238E27FC236}">
                    <a16:creationId xmlns:a16="http://schemas.microsoft.com/office/drawing/2014/main" id="{ABF39AD9-3407-2B1F-DCB6-7C5DAA5BC1B2}"/>
                  </a:ext>
                </a:extLst>
              </p:cNvPr>
              <p:cNvSpPr>
                <a:spLocks noGrp="1" noRot="1" noChangeAspect="1" noMove="1" noResize="1" noEditPoints="1" noAdjustHandles="1" noChangeArrowheads="1" noChangeShapeType="1" noTextEdit="1"/>
              </p:cNvSpPr>
              <p:nvPr>
                <p:ph idx="1"/>
              </p:nvPr>
            </p:nvSpPr>
            <p:spPr>
              <a:blipFill>
                <a:blip r:embed="rId2"/>
                <a:stretch>
                  <a:fillRect l="-1086" t="-3198" r="-241"/>
                </a:stretch>
              </a:blipFill>
            </p:spPr>
            <p:txBody>
              <a:bodyPr/>
              <a:lstStyle/>
              <a:p>
                <a:r>
                  <a:rPr lang="en-US">
                    <a:noFill/>
                  </a:rPr>
                  <a:t> </a:t>
                </a:r>
              </a:p>
            </p:txBody>
          </p:sp>
        </mc:Fallback>
      </mc:AlternateContent>
    </p:spTree>
    <p:extLst>
      <p:ext uri="{BB962C8B-B14F-4D97-AF65-F5344CB8AC3E}">
        <p14:creationId xmlns:p14="http://schemas.microsoft.com/office/powerpoint/2010/main" val="84946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3890-A35B-CE11-8C96-EF2ED94E372E}"/>
              </a:ext>
            </a:extLst>
          </p:cNvPr>
          <p:cNvSpPr>
            <a:spLocks noGrp="1"/>
          </p:cNvSpPr>
          <p:nvPr>
            <p:ph type="title"/>
          </p:nvPr>
        </p:nvSpPr>
        <p:spPr/>
        <p:txBody>
          <a:bodyPr>
            <a:normAutofit/>
          </a:bodyPr>
          <a:lstStyle/>
          <a:p>
            <a:r>
              <a:rPr lang="en-US" dirty="0"/>
              <a:t>Sampling-based decoding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F39AD9-3407-2B1F-DCB6-7C5DAA5BC1B2}"/>
                  </a:ext>
                </a:extLst>
              </p:cNvPr>
              <p:cNvSpPr>
                <a:spLocks noGrp="1"/>
              </p:cNvSpPr>
              <p:nvPr>
                <p:ph idx="1"/>
              </p:nvPr>
            </p:nvSpPr>
            <p:spPr/>
            <p:txBody>
              <a:bodyPr>
                <a:normAutofit/>
              </a:bodyPr>
              <a:lstStyle/>
              <a:p>
                <a:r>
                  <a:rPr lang="en-US" dirty="0"/>
                  <a:t>Top-P sampling </a:t>
                </a:r>
              </a:p>
              <a:p>
                <a:pPr lvl="1"/>
                <a:r>
                  <a:rPr lang="en-US" dirty="0"/>
                  <a:t>at each step t, instead of randomly sampling from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restricted to the most probable words up to the total probability mass of P.</a:t>
                </a:r>
              </a:p>
              <a:p>
                <a:pPr lvl="1"/>
                <a:r>
                  <a:rPr lang="en-US" dirty="0"/>
                  <a:t>Like top-k sampling, truncate the probability distribution, but in a different way </a:t>
                </a:r>
              </a:p>
              <a:p>
                <a:pPr lvl="1"/>
                <a:r>
                  <a:rPr lang="en-US" dirty="0"/>
                  <a:t>P=1 is pure sampling </a:t>
                </a:r>
              </a:p>
              <a:p>
                <a:pPr lvl="1"/>
                <a:r>
                  <a:rPr lang="en-US" dirty="0"/>
                  <a:t>Increase P to get more diverse/risky output </a:t>
                </a:r>
              </a:p>
              <a:p>
                <a:pPr lvl="1"/>
                <a:r>
                  <a:rPr lang="en-US" dirty="0"/>
                  <a:t>Decrease P to get more generic/safe output</a:t>
                </a:r>
              </a:p>
            </p:txBody>
          </p:sp>
        </mc:Choice>
        <mc:Fallback>
          <p:sp>
            <p:nvSpPr>
              <p:cNvPr id="3" name="Content Placeholder 2">
                <a:extLst>
                  <a:ext uri="{FF2B5EF4-FFF2-40B4-BE49-F238E27FC236}">
                    <a16:creationId xmlns:a16="http://schemas.microsoft.com/office/drawing/2014/main" id="{ABF39AD9-3407-2B1F-DCB6-7C5DAA5BC1B2}"/>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258096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8ADF3-F8A5-B645-70EE-CDE286A263F5}"/>
              </a:ext>
            </a:extLst>
          </p:cNvPr>
          <p:cNvSpPr>
            <a:spLocks noGrp="1"/>
          </p:cNvSpPr>
          <p:nvPr>
            <p:ph type="title"/>
          </p:nvPr>
        </p:nvSpPr>
        <p:spPr>
          <a:xfrm>
            <a:off x="460516" y="722932"/>
            <a:ext cx="2680252" cy="5538718"/>
          </a:xfrm>
        </p:spPr>
        <p:txBody>
          <a:bodyPr/>
          <a:lstStyle/>
          <a:p>
            <a:r>
              <a:rPr lang="en-US" dirty="0"/>
              <a:t>Comparing different sampling strategies</a:t>
            </a:r>
          </a:p>
        </p:txBody>
      </p:sp>
      <p:pic>
        <p:nvPicPr>
          <p:cNvPr id="7" name="Picture 6">
            <a:extLst>
              <a:ext uri="{FF2B5EF4-FFF2-40B4-BE49-F238E27FC236}">
                <a16:creationId xmlns:a16="http://schemas.microsoft.com/office/drawing/2014/main" id="{D0D80EBF-89B7-41B8-399A-D9FB30B7035D}"/>
              </a:ext>
            </a:extLst>
          </p:cNvPr>
          <p:cNvPicPr>
            <a:picLocks noChangeAspect="1"/>
          </p:cNvPicPr>
          <p:nvPr/>
        </p:nvPicPr>
        <p:blipFill>
          <a:blip r:embed="rId2"/>
          <a:stretch>
            <a:fillRect/>
          </a:stretch>
        </p:blipFill>
        <p:spPr>
          <a:xfrm>
            <a:off x="3224795" y="206100"/>
            <a:ext cx="8326582" cy="6127750"/>
          </a:xfrm>
          <a:prstGeom prst="rect">
            <a:avLst/>
          </a:prstGeom>
        </p:spPr>
      </p:pic>
      <p:sp>
        <p:nvSpPr>
          <p:cNvPr id="9" name="TextBox 8">
            <a:extLst>
              <a:ext uri="{FF2B5EF4-FFF2-40B4-BE49-F238E27FC236}">
                <a16:creationId xmlns:a16="http://schemas.microsoft.com/office/drawing/2014/main" id="{236613C9-1BE4-976E-6F1C-D3E6F73FBBF4}"/>
              </a:ext>
            </a:extLst>
          </p:cNvPr>
          <p:cNvSpPr txBox="1"/>
          <p:nvPr/>
        </p:nvSpPr>
        <p:spPr>
          <a:xfrm>
            <a:off x="292752" y="6441597"/>
            <a:ext cx="6704396" cy="369332"/>
          </a:xfrm>
          <a:prstGeom prst="rect">
            <a:avLst/>
          </a:prstGeom>
          <a:noFill/>
        </p:spPr>
        <p:txBody>
          <a:bodyPr wrap="square">
            <a:spAutoFit/>
          </a:bodyPr>
          <a:lstStyle/>
          <a:p>
            <a:r>
              <a:rPr lang="en-US" dirty="0"/>
              <a:t>The Curious Case of Neural Text Degeneration, Holtzman et al., 2020</a:t>
            </a:r>
          </a:p>
        </p:txBody>
      </p:sp>
    </p:spTree>
    <p:extLst>
      <p:ext uri="{BB962C8B-B14F-4D97-AF65-F5344CB8AC3E}">
        <p14:creationId xmlns:p14="http://schemas.microsoft.com/office/powerpoint/2010/main" val="3233592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3BB5-6D98-7002-F6E8-5FE91EEA6440}"/>
              </a:ext>
            </a:extLst>
          </p:cNvPr>
          <p:cNvSpPr>
            <a:spLocks noGrp="1"/>
          </p:cNvSpPr>
          <p:nvPr>
            <p:ph type="title"/>
          </p:nvPr>
        </p:nvSpPr>
        <p:spPr/>
        <p:txBody>
          <a:bodyPr/>
          <a:lstStyle/>
          <a:p>
            <a:r>
              <a:rPr lang="en-US" dirty="0"/>
              <a:t>Decoding algorithms: summary</a:t>
            </a:r>
          </a:p>
        </p:txBody>
      </p:sp>
      <p:sp>
        <p:nvSpPr>
          <p:cNvPr id="3" name="Content Placeholder 2">
            <a:extLst>
              <a:ext uri="{FF2B5EF4-FFF2-40B4-BE49-F238E27FC236}">
                <a16:creationId xmlns:a16="http://schemas.microsoft.com/office/drawing/2014/main" id="{0CE1DBEB-0750-DD63-B534-DD359121F988}"/>
              </a:ext>
            </a:extLst>
          </p:cNvPr>
          <p:cNvSpPr>
            <a:spLocks noGrp="1"/>
          </p:cNvSpPr>
          <p:nvPr>
            <p:ph idx="1"/>
          </p:nvPr>
        </p:nvSpPr>
        <p:spPr/>
        <p:txBody>
          <a:bodyPr/>
          <a:lstStyle/>
          <a:p>
            <a:r>
              <a:rPr lang="en-US" dirty="0">
                <a:solidFill>
                  <a:srgbClr val="0070C0"/>
                </a:solidFill>
              </a:rPr>
              <a:t>Greedy decoding</a:t>
            </a:r>
            <a:r>
              <a:rPr lang="en-US" dirty="0"/>
              <a:t> is a simple method; usually gives low quality output </a:t>
            </a:r>
          </a:p>
          <a:p>
            <a:r>
              <a:rPr lang="en-US" dirty="0">
                <a:solidFill>
                  <a:srgbClr val="0070C0"/>
                </a:solidFill>
              </a:rPr>
              <a:t>Beam search </a:t>
            </a:r>
            <a:r>
              <a:rPr lang="en-US" dirty="0"/>
              <a:t>(especially with large beam size) searches for high probability output </a:t>
            </a:r>
          </a:p>
          <a:p>
            <a:pPr lvl="1"/>
            <a:r>
              <a:rPr lang="en-US" dirty="0"/>
              <a:t>Delivers better quality than greedy, but if beam size is too large, can return high-probability but unsuitable output (e.g. generic, short) </a:t>
            </a:r>
          </a:p>
          <a:p>
            <a:r>
              <a:rPr lang="en-US" dirty="0">
                <a:solidFill>
                  <a:srgbClr val="0070C0"/>
                </a:solidFill>
              </a:rPr>
              <a:t>Sampling methods </a:t>
            </a:r>
            <a:r>
              <a:rPr lang="en-US" dirty="0"/>
              <a:t>are a way to get more diversity and randomness </a:t>
            </a:r>
          </a:p>
          <a:p>
            <a:pPr lvl="1"/>
            <a:r>
              <a:rPr lang="en-US" dirty="0"/>
              <a:t>Good for open-ended / creative generation (chit-chat, poetry, stories) </a:t>
            </a:r>
          </a:p>
          <a:p>
            <a:pPr lvl="1"/>
            <a:r>
              <a:rPr lang="en-US" dirty="0"/>
              <a:t>Top-k and top-p sampling allows you to control diversity</a:t>
            </a:r>
          </a:p>
        </p:txBody>
      </p:sp>
    </p:spTree>
    <p:extLst>
      <p:ext uri="{BB962C8B-B14F-4D97-AF65-F5344CB8AC3E}">
        <p14:creationId xmlns:p14="http://schemas.microsoft.com/office/powerpoint/2010/main" val="302218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Rcall</a:t>
            </a:r>
            <a:r>
              <a:rPr lang="en-US" dirty="0"/>
              <a:t> Feedforward Neural language model</a:t>
            </a:r>
          </a:p>
        </p:txBody>
      </p:sp>
      <p:sp>
        <p:nvSpPr>
          <p:cNvPr id="5" name="Slide Number Placeholder 4"/>
          <p:cNvSpPr>
            <a:spLocks noGrp="1"/>
          </p:cNvSpPr>
          <p:nvPr>
            <p:ph type="sldNum" sz="quarter" idx="12"/>
          </p:nvPr>
        </p:nvSpPr>
        <p:spPr/>
        <p:txBody>
          <a:bodyPr/>
          <a:lstStyle/>
          <a:p>
            <a:fld id="{5E6A3C3A-A029-4573-BC04-5DA27903A743}" type="slidenum">
              <a:rPr lang="en-US" smtClean="0"/>
              <a:t>4</a:t>
            </a:fld>
            <a:endParaRPr lang="en-US" dirty="0"/>
          </a:p>
        </p:txBody>
      </p:sp>
      <mc:AlternateContent xmlns:mc="http://schemas.openxmlformats.org/markup-compatibility/2006" xmlns:a14="http://schemas.microsoft.com/office/drawing/2010/main">
        <mc:Choice Requires="a14">
          <p:sp>
            <p:nvSpPr>
              <p:cNvPr id="21" name="Content Placeholder 2"/>
              <p:cNvSpPr txBox="1">
                <a:spLocks/>
              </p:cNvSpPr>
              <p:nvPr/>
            </p:nvSpPr>
            <p:spPr>
              <a:xfrm>
                <a:off x="838200" y="1690687"/>
                <a:ext cx="9201150" cy="4507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Model </a:t>
                </a:r>
                <a14:m>
                  <m:oMath xmlns:m="http://schemas.openxmlformats.org/officeDocument/2006/math">
                    <m:r>
                      <a:rPr lang="en-US" altLang="en-US" sz="3200" i="1" dirty="0">
                        <a:latin typeface="Cambria Math" panose="02040503050406030204" pitchFamily="18" charset="0"/>
                        <a:ea typeface="Arial" charset="0"/>
                        <a:cs typeface="Arial" charset="0"/>
                      </a:rPr>
                      <m:t>𝑝</m:t>
                    </m:r>
                    <m:r>
                      <a:rPr lang="en-US" altLang="en-US" sz="3200" i="1" dirty="0">
                        <a:latin typeface="Cambria Math" charset="0"/>
                        <a:ea typeface="Arial" charset="0"/>
                        <a:cs typeface="Arial" charset="0"/>
                      </a:rPr>
                      <m:t>(</m:t>
                    </m:r>
                    <m:sSub>
                      <m:sSubPr>
                        <m:ctrlPr>
                          <a:rPr lang="en-US" altLang="en-US" sz="3200" i="1" dirty="0">
                            <a:latin typeface="Cambria Math" panose="02040503050406030204" pitchFamily="18" charset="0"/>
                            <a:cs typeface="Arial" charset="0"/>
                          </a:rPr>
                        </m:ctrlPr>
                      </m:sSubPr>
                      <m:e>
                        <m:r>
                          <a:rPr lang="en-US" altLang="en-US" sz="3200" i="1" dirty="0">
                            <a:latin typeface="Cambria Math" panose="02040503050406030204" pitchFamily="18" charset="0"/>
                            <a:cs typeface="Arial" charset="0"/>
                          </a:rPr>
                          <m:t>𝑥</m:t>
                        </m:r>
                      </m:e>
                      <m:sub>
                        <m:r>
                          <a:rPr lang="en-US" altLang="en-US" sz="3200" i="1" dirty="0">
                            <a:latin typeface="Cambria Math" panose="02040503050406030204" pitchFamily="18" charset="0"/>
                            <a:cs typeface="Arial" charset="0"/>
                          </a:rPr>
                          <m:t>𝑡</m:t>
                        </m:r>
                        <m:r>
                          <a:rPr lang="en-US" altLang="en-US" sz="3200" i="1" dirty="0">
                            <a:latin typeface="Cambria Math" panose="02040503050406030204" pitchFamily="18" charset="0"/>
                            <a:cs typeface="Arial" charset="0"/>
                          </a:rPr>
                          <m:t>+</m:t>
                        </m:r>
                        <m:r>
                          <a:rPr lang="en-US" altLang="en-US" sz="3200" i="1" dirty="0">
                            <a:latin typeface="Cambria Math" panose="02040503050406030204" pitchFamily="18" charset="0"/>
                            <a:cs typeface="Arial" charset="0"/>
                          </a:rPr>
                          <m:t>𝑛</m:t>
                        </m:r>
                      </m:sub>
                    </m:sSub>
                    <m:r>
                      <a:rPr lang="en-US" altLang="en-US" sz="3200" i="1" dirty="0">
                        <a:latin typeface="Cambria Math" charset="0"/>
                        <a:ea typeface="Arial" charset="0"/>
                        <a:cs typeface="Arial" charset="0"/>
                      </a:rPr>
                      <m:t>|</m:t>
                    </m:r>
                    <m:sSub>
                      <m:sSubPr>
                        <m:ctrlPr>
                          <a:rPr lang="en-US" altLang="en-US" sz="3200" i="1" dirty="0">
                            <a:latin typeface="Cambria Math" panose="02040503050406030204" pitchFamily="18" charset="0"/>
                            <a:cs typeface="Arial" charset="0"/>
                          </a:rPr>
                        </m:ctrlPr>
                      </m:sSubPr>
                      <m:e>
                        <m:r>
                          <a:rPr lang="en-US" altLang="en-US" sz="3200" i="1" dirty="0">
                            <a:latin typeface="Cambria Math" panose="02040503050406030204" pitchFamily="18" charset="0"/>
                            <a:cs typeface="Arial" charset="0"/>
                          </a:rPr>
                          <m:t>𝑥</m:t>
                        </m:r>
                      </m:e>
                      <m:sub>
                        <m:r>
                          <a:rPr lang="en-US" altLang="en-US" sz="3200" i="1" dirty="0">
                            <a:latin typeface="Cambria Math" panose="02040503050406030204" pitchFamily="18" charset="0"/>
                            <a:cs typeface="Arial" charset="0"/>
                          </a:rPr>
                          <m:t>𝑡</m:t>
                        </m:r>
                        <m:r>
                          <a:rPr lang="en-US" altLang="en-US" sz="3200" i="1" dirty="0">
                            <a:latin typeface="Cambria Math" panose="02040503050406030204" pitchFamily="18" charset="0"/>
                            <a:cs typeface="Arial" charset="0"/>
                          </a:rPr>
                          <m:t>:</m:t>
                        </m:r>
                        <m:r>
                          <a:rPr lang="en-US" altLang="en-US" sz="3200" i="1" dirty="0">
                            <a:latin typeface="Cambria Math" panose="02040503050406030204" pitchFamily="18" charset="0"/>
                            <a:cs typeface="Arial" charset="0"/>
                          </a:rPr>
                          <m:t>𝑡</m:t>
                        </m:r>
                        <m:r>
                          <a:rPr lang="en-US" altLang="en-US" sz="3200" i="1" dirty="0">
                            <a:latin typeface="Cambria Math" panose="02040503050406030204" pitchFamily="18" charset="0"/>
                            <a:cs typeface="Arial" charset="0"/>
                          </a:rPr>
                          <m:t>+</m:t>
                        </m:r>
                        <m:r>
                          <a:rPr lang="en-US" altLang="en-US" sz="3200" i="1" dirty="0">
                            <a:latin typeface="Cambria Math" panose="02040503050406030204" pitchFamily="18" charset="0"/>
                            <a:cs typeface="Arial" charset="0"/>
                          </a:rPr>
                          <m:t>𝑛</m:t>
                        </m:r>
                        <m:r>
                          <a:rPr lang="en-US" altLang="en-US" sz="3200" i="1" dirty="0">
                            <a:latin typeface="Cambria Math" panose="02040503050406030204" pitchFamily="18" charset="0"/>
                            <a:cs typeface="Arial" charset="0"/>
                          </a:rPr>
                          <m:t>−1</m:t>
                        </m:r>
                      </m:sub>
                    </m:sSub>
                    <m:r>
                      <a:rPr lang="en-US" altLang="en-US" sz="3200" i="1" dirty="0">
                        <a:latin typeface="Cambria Math" charset="0"/>
                        <a:ea typeface="Arial" charset="0"/>
                        <a:cs typeface="Arial" charset="0"/>
                      </a:rPr>
                      <m:t>)</m:t>
                    </m:r>
                  </m:oMath>
                </a14:m>
                <a:r>
                  <a:rPr lang="en-US" dirty="0"/>
                  <a:t> with a neural network.  </a:t>
                </a:r>
              </a:p>
            </p:txBody>
          </p:sp>
        </mc:Choice>
        <mc:Fallback xmlns="">
          <p:sp>
            <p:nvSpPr>
              <p:cNvPr id="21" name="Content Placeholder 2"/>
              <p:cNvSpPr txBox="1">
                <a:spLocks noRot="1" noChangeAspect="1" noMove="1" noResize="1" noEditPoints="1" noAdjustHandles="1" noChangeArrowheads="1" noChangeShapeType="1" noTextEdit="1"/>
              </p:cNvSpPr>
              <p:nvPr/>
            </p:nvSpPr>
            <p:spPr>
              <a:xfrm>
                <a:off x="838200" y="1690687"/>
                <a:ext cx="9201150" cy="4507427"/>
              </a:xfrm>
              <a:prstGeom prst="rect">
                <a:avLst/>
              </a:prstGeom>
              <a:blipFill>
                <a:blip r:embed="rId2"/>
                <a:stretch>
                  <a:fillRect l="-1241" t="-1120"/>
                </a:stretch>
              </a:blipFill>
            </p:spPr>
            <p:txBody>
              <a:bodyPr/>
              <a:lstStyle/>
              <a:p>
                <a:r>
                  <a:rPr lang="en-US">
                    <a:noFill/>
                  </a:rPr>
                  <a:t> </a:t>
                </a:r>
              </a:p>
            </p:txBody>
          </p:sp>
        </mc:Fallback>
      </mc:AlternateContent>
      <p:pic>
        <p:nvPicPr>
          <p:cNvPr id="24" name="Content Placeholder 3" descr="NNLM.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96950" y="2323103"/>
            <a:ext cx="7429500" cy="4215809"/>
          </a:xfrm>
        </p:spPr>
      </p:pic>
      <p:grpSp>
        <p:nvGrpSpPr>
          <p:cNvPr id="25" name="Group 24"/>
          <p:cNvGrpSpPr/>
          <p:nvPr/>
        </p:nvGrpSpPr>
        <p:grpSpPr>
          <a:xfrm>
            <a:off x="128723" y="5856726"/>
            <a:ext cx="4558142" cy="977930"/>
            <a:chOff x="445273" y="5050516"/>
            <a:chExt cx="4558142" cy="977930"/>
          </a:xfrm>
        </p:grpSpPr>
        <p:sp>
          <p:nvSpPr>
            <p:cNvPr id="26" name="TextBox 25"/>
            <p:cNvSpPr txBox="1"/>
            <p:nvPr/>
          </p:nvSpPr>
          <p:spPr>
            <a:xfrm>
              <a:off x="445273" y="5382115"/>
              <a:ext cx="4558142" cy="646331"/>
            </a:xfrm>
            <a:prstGeom prst="rect">
              <a:avLst/>
            </a:prstGeom>
            <a:solidFill>
              <a:schemeClr val="accent1">
                <a:lumMod val="20000"/>
                <a:lumOff val="80000"/>
              </a:schemeClr>
            </a:solidFill>
            <a:ln w="38100">
              <a:solidFill>
                <a:srgbClr val="3C58AD"/>
              </a:solidFill>
            </a:ln>
          </p:spPr>
          <p:txBody>
            <a:bodyPr wrap="square" rtlCol="0">
              <a:spAutoFit/>
            </a:bodyPr>
            <a:lstStyle/>
            <a:p>
              <a:r>
                <a:rPr lang="en-US" dirty="0"/>
                <a:t>Word representations to project inputs into low-dimensional vectors</a:t>
              </a:r>
            </a:p>
          </p:txBody>
        </p:sp>
        <p:cxnSp>
          <p:nvCxnSpPr>
            <p:cNvPr id="28" name="Straight Arrow Connector 27"/>
            <p:cNvCxnSpPr/>
            <p:nvPr/>
          </p:nvCxnSpPr>
          <p:spPr>
            <a:xfrm flipV="1">
              <a:off x="2354898" y="5050516"/>
              <a:ext cx="1377952" cy="312854"/>
            </a:xfrm>
            <a:prstGeom prst="straightConnector1">
              <a:avLst/>
            </a:prstGeom>
            <a:ln w="57150">
              <a:solidFill>
                <a:srgbClr val="3C58A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330191" y="1882080"/>
            <a:ext cx="4699513" cy="1245853"/>
            <a:chOff x="6100931" y="4175892"/>
            <a:chExt cx="3951935" cy="551241"/>
          </a:xfrm>
        </p:grpSpPr>
        <mc:AlternateContent xmlns:mc="http://schemas.openxmlformats.org/markup-compatibility/2006" xmlns:a14="http://schemas.microsoft.com/office/drawing/2010/main">
          <mc:Choice Requires="a14">
            <p:sp>
              <p:nvSpPr>
                <p:cNvPr id="31" name="TextBox 30"/>
                <p:cNvSpPr txBox="1"/>
                <p:nvPr/>
              </p:nvSpPr>
              <p:spPr>
                <a:xfrm>
                  <a:off x="7363340" y="4175892"/>
                  <a:ext cx="2689526" cy="551241"/>
                </a:xfrm>
                <a:prstGeom prst="rect">
                  <a:avLst/>
                </a:prstGeom>
                <a:solidFill>
                  <a:schemeClr val="accent1">
                    <a:lumMod val="20000"/>
                    <a:lumOff val="80000"/>
                  </a:schemeClr>
                </a:solidFill>
                <a:ln w="38100">
                  <a:solidFill>
                    <a:srgbClr val="3C58AD"/>
                  </a:solidFill>
                </a:ln>
              </p:spPr>
              <p:txBody>
                <a:bodyPr wrap="square" rtlCol="0">
                  <a:spAutoFit/>
                </a:bodyPr>
                <a:lstStyle/>
                <a:p>
                  <a:r>
                    <a:rPr lang="en-US" dirty="0"/>
                    <a:t>Obtain (</a:t>
                  </a:r>
                  <a:r>
                    <a:rPr lang="en-US" dirty="0" err="1"/>
                    <a:t>y|x</a:t>
                  </a:r>
                  <a:r>
                    <a:rPr lang="en-US" dirty="0"/>
                    <a:t>) by performing non-linear projection and </a:t>
                  </a:r>
                  <a:r>
                    <a:rPr lang="en-US" dirty="0" err="1"/>
                    <a:t>softmax</a:t>
                  </a:r>
                  <a:r>
                    <a:rPr lang="en-US" dirty="0"/>
                    <a:t>:</a:t>
                  </a:r>
                </a:p>
                <a:p>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𝑠</m:t>
                          </m:r>
                        </m:e>
                      </m:acc>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h</m:t>
                          </m:r>
                        </m:sub>
                        <m:sup>
                          <m:r>
                            <a:rPr lang="en-US" b="0" i="1" smtClean="0">
                              <a:latin typeface="Cambria Math" panose="02040503050406030204" pitchFamily="18" charset="0"/>
                            </a:rPr>
                            <m:t>𝑇</m:t>
                          </m:r>
                        </m:sup>
                      </m:sSubSup>
                      <m:acc>
                        <m:accPr>
                          <m:chr m:val="⃑"/>
                          <m:ctrlPr>
                            <a:rPr lang="en-US" i="1">
                              <a:latin typeface="Cambria Math" panose="02040503050406030204" pitchFamily="18" charset="0"/>
                            </a:rPr>
                          </m:ctrlPr>
                        </m:accPr>
                        <m:e>
                          <m:r>
                            <a:rPr lang="en-US" i="1">
                              <a:latin typeface="Cambria Math" charset="0"/>
                            </a:rPr>
                            <m:t>h</m:t>
                          </m:r>
                        </m:e>
                      </m:acc>
                    </m:oMath>
                  </a14:m>
                  <a:r>
                    <a:rPr lang="en-US" dirty="0"/>
                    <a:t> + </a:t>
                  </a:r>
                  <a14:m>
                    <m:oMath xmlns:m="http://schemas.openxmlformats.org/officeDocument/2006/math">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h</m:t>
                              </m:r>
                            </m:sub>
                          </m:sSub>
                        </m:e>
                      </m:acc>
                    </m:oMath>
                  </a14:m>
                  <a:endParaRPr lang="en-US" dirty="0"/>
                </a:p>
                <a:p>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𝑝</m:t>
                          </m:r>
                        </m:e>
                      </m:acc>
                    </m:oMath>
                  </a14:m>
                  <a:r>
                    <a:rPr lang="en-US" dirty="0"/>
                    <a:t> = </a:t>
                  </a:r>
                  <a:r>
                    <a:rPr lang="en-US" dirty="0" err="1"/>
                    <a:t>softmax</a:t>
                  </a:r>
                  <a:r>
                    <a:rPr lang="en-US" dirty="0"/>
                    <a:t>(</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oMath>
                  </a14:m>
                  <a:r>
                    <a:rPr lang="en-US" dirty="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363340" y="4175892"/>
                  <a:ext cx="2689526" cy="551241"/>
                </a:xfrm>
                <a:prstGeom prst="rect">
                  <a:avLst/>
                </a:prstGeom>
                <a:blipFill>
                  <a:blip r:embed="rId4"/>
                  <a:stretch>
                    <a:fillRect l="-1176" t="-980" b="-4902"/>
                  </a:stretch>
                </a:blipFill>
                <a:ln w="38100">
                  <a:solidFill>
                    <a:srgbClr val="3C58AD"/>
                  </a:solidFill>
                </a:ln>
              </p:spPr>
              <p:txBody>
                <a:bodyPr/>
                <a:lstStyle/>
                <a:p>
                  <a:r>
                    <a:rPr lang="en-US">
                      <a:noFill/>
                    </a:rPr>
                    <a:t> </a:t>
                  </a:r>
                </a:p>
              </p:txBody>
            </p:sp>
          </mc:Fallback>
        </mc:AlternateContent>
        <p:cxnSp>
          <p:nvCxnSpPr>
            <p:cNvPr id="32" name="Straight Arrow Connector 31"/>
            <p:cNvCxnSpPr>
              <a:cxnSpLocks/>
              <a:stCxn id="31" idx="1"/>
            </p:cNvCxnSpPr>
            <p:nvPr/>
          </p:nvCxnSpPr>
          <p:spPr>
            <a:xfrm flipH="1" flipV="1">
              <a:off x="6100931" y="4398098"/>
              <a:ext cx="1262409" cy="53415"/>
            </a:xfrm>
            <a:prstGeom prst="straightConnector1">
              <a:avLst/>
            </a:prstGeom>
            <a:ln w="57150">
              <a:solidFill>
                <a:srgbClr val="3C58A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730999" y="4685854"/>
            <a:ext cx="4402357" cy="1899095"/>
            <a:chOff x="6304864" y="4180166"/>
            <a:chExt cx="4309618" cy="2006414"/>
          </a:xfrm>
        </p:grpSpPr>
        <p:sp>
          <p:nvSpPr>
            <p:cNvPr id="34" name="TextBox 33"/>
            <p:cNvSpPr txBox="1"/>
            <p:nvPr/>
          </p:nvSpPr>
          <p:spPr>
            <a:xfrm>
              <a:off x="7577422" y="5503724"/>
              <a:ext cx="3037060" cy="682856"/>
            </a:xfrm>
            <a:prstGeom prst="rect">
              <a:avLst/>
            </a:prstGeom>
            <a:solidFill>
              <a:schemeClr val="accent1">
                <a:lumMod val="20000"/>
                <a:lumOff val="80000"/>
              </a:schemeClr>
            </a:solidFill>
            <a:ln w="38100">
              <a:solidFill>
                <a:srgbClr val="3C58AD"/>
              </a:solidFill>
            </a:ln>
          </p:spPr>
          <p:txBody>
            <a:bodyPr wrap="square" rtlCol="0">
              <a:spAutoFit/>
            </a:bodyPr>
            <a:lstStyle/>
            <a:p>
              <a:r>
                <a:rPr lang="en-US" dirty="0"/>
                <a:t>Concatenate projected vectors to get multi-word contexts.</a:t>
              </a:r>
            </a:p>
          </p:txBody>
        </p:sp>
        <p:cxnSp>
          <p:nvCxnSpPr>
            <p:cNvPr id="35" name="Straight Arrow Connector 34"/>
            <p:cNvCxnSpPr/>
            <p:nvPr/>
          </p:nvCxnSpPr>
          <p:spPr>
            <a:xfrm flipH="1" flipV="1">
              <a:off x="6304864" y="4180166"/>
              <a:ext cx="3033006" cy="1237040"/>
            </a:xfrm>
            <a:prstGeom prst="straightConnector1">
              <a:avLst/>
            </a:prstGeom>
            <a:ln w="57150">
              <a:solidFill>
                <a:srgbClr val="3C58A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7620000" y="4301205"/>
            <a:ext cx="4037153" cy="713145"/>
            <a:chOff x="4077349" y="4397669"/>
            <a:chExt cx="4037153" cy="713145"/>
          </a:xfrm>
        </p:grpSpPr>
        <mc:AlternateContent xmlns:mc="http://schemas.openxmlformats.org/markup-compatibility/2006" xmlns:a14="http://schemas.microsoft.com/office/drawing/2010/main">
          <mc:Choice Requires="a14">
            <p:sp>
              <p:nvSpPr>
                <p:cNvPr id="37" name="TextBox 36"/>
                <p:cNvSpPr txBox="1"/>
                <p:nvPr/>
              </p:nvSpPr>
              <p:spPr>
                <a:xfrm>
                  <a:off x="5012086" y="4397670"/>
                  <a:ext cx="3102416" cy="713144"/>
                </a:xfrm>
                <a:prstGeom prst="rect">
                  <a:avLst/>
                </a:prstGeom>
                <a:solidFill>
                  <a:schemeClr val="accent1">
                    <a:lumMod val="20000"/>
                    <a:lumOff val="80000"/>
                  </a:schemeClr>
                </a:solidFill>
                <a:ln w="38100">
                  <a:solidFill>
                    <a:srgbClr val="3C58AD"/>
                  </a:solidFill>
                </a:ln>
              </p:spPr>
              <p:txBody>
                <a:bodyPr wrap="square" rtlCol="0">
                  <a:spAutoFit/>
                </a:bodyPr>
                <a:lstStyle/>
                <a:p>
                  <a:r>
                    <a:rPr lang="en-US" dirty="0"/>
                    <a:t>Non-linear function e.g.,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charset="0"/>
                              </a:rPr>
                              <m:t>h</m:t>
                            </m:r>
                          </m:e>
                        </m:acc>
                        <m:r>
                          <a:rPr lang="en-US">
                            <a:latin typeface="Cambria Math" charset="0"/>
                          </a:rPr>
                          <m:t>=</m:t>
                        </m:r>
                        <m:r>
                          <m:rPr>
                            <m:sty m:val="p"/>
                          </m:rPr>
                          <a:rPr lang="en-US">
                            <a:latin typeface="Cambria Math" charset="0"/>
                          </a:rPr>
                          <m:t>tanh</m:t>
                        </m:r>
                        <m:r>
                          <a:rPr lang="en-US" i="1">
                            <a:latin typeface="Cambria Math" charset="0"/>
                          </a:rPr>
                          <m:t>⁡(</m:t>
                        </m:r>
                        <m:sSubSup>
                          <m:sSubSupPr>
                            <m:ctrlPr>
                              <a:rPr lang="en-US" i="1">
                                <a:latin typeface="Cambria Math" panose="02040503050406030204" pitchFamily="18" charset="0"/>
                              </a:rPr>
                            </m:ctrlPr>
                          </m:sSubSupPr>
                          <m:e>
                            <m:r>
                              <a:rPr lang="en-US" i="1">
                                <a:latin typeface="Cambria Math" charset="0"/>
                              </a:rPr>
                              <m:t>𝑊</m:t>
                            </m:r>
                          </m:e>
                          <m:sub>
                            <m:r>
                              <a:rPr lang="en-US" b="0" i="1" smtClean="0">
                                <a:latin typeface="Cambria Math" panose="02040503050406030204" pitchFamily="18" charset="0"/>
                              </a:rPr>
                              <m:t>𝑐</m:t>
                            </m:r>
                          </m:sub>
                          <m:sup>
                            <m:r>
                              <a:rPr lang="en-US" i="1">
                                <a:latin typeface="Cambria Math" charset="0"/>
                              </a:rPr>
                              <m:t>𝑇</m:t>
                            </m:r>
                          </m:sup>
                        </m:sSubSup>
                        <m:acc>
                          <m:accPr>
                            <m:chr m:val="⃑"/>
                            <m:ctrlPr>
                              <a:rPr lang="en-US" i="1">
                                <a:latin typeface="Cambria Math" panose="02040503050406030204" pitchFamily="18" charset="0"/>
                              </a:rPr>
                            </m:ctrlPr>
                          </m:accPr>
                          <m:e>
                            <m:r>
                              <a:rPr lang="en-US" i="1">
                                <a:latin typeface="Cambria Math" charset="0"/>
                              </a:rPr>
                              <m:t>𝑐</m:t>
                            </m:r>
                          </m:e>
                        </m:acc>
                        <m:r>
                          <a:rPr lang="en-US" i="1">
                            <a:latin typeface="Cambria Math" charset="0"/>
                          </a:rPr>
                          <m:t>+</m:t>
                        </m:r>
                        <m:acc>
                          <m:accPr>
                            <m:chr m:val="⃑"/>
                            <m:ctrlPr>
                              <a:rPr lang="en-US" i="1">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𝑐</m:t>
                                </m:r>
                              </m:sub>
                            </m:sSub>
                          </m:e>
                        </m:acc>
                        <m:r>
                          <a:rPr lang="en-US" i="1">
                            <a:latin typeface="Cambria Math" charset="0"/>
                          </a:rPr>
                          <m:t>)</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5012086" y="4397670"/>
                  <a:ext cx="3102416" cy="713144"/>
                </a:xfrm>
                <a:prstGeom prst="rect">
                  <a:avLst/>
                </a:prstGeom>
                <a:blipFill>
                  <a:blip r:embed="rId5"/>
                  <a:stretch>
                    <a:fillRect l="-1210" t="-1667" b="-1667"/>
                  </a:stretch>
                </a:blipFill>
                <a:ln w="38100">
                  <a:solidFill>
                    <a:srgbClr val="3C58AD"/>
                  </a:solidFill>
                </a:ln>
              </p:spPr>
              <p:txBody>
                <a:bodyPr/>
                <a:lstStyle/>
                <a:p>
                  <a:r>
                    <a:rPr lang="en-US">
                      <a:noFill/>
                    </a:rPr>
                    <a:t> </a:t>
                  </a:r>
                </a:p>
              </p:txBody>
            </p:sp>
          </mc:Fallback>
        </mc:AlternateContent>
        <p:cxnSp>
          <p:nvCxnSpPr>
            <p:cNvPr id="38" name="Straight Arrow Connector 37"/>
            <p:cNvCxnSpPr/>
            <p:nvPr/>
          </p:nvCxnSpPr>
          <p:spPr>
            <a:xfrm flipH="1" flipV="1">
              <a:off x="4077349" y="4397669"/>
              <a:ext cx="934738" cy="173012"/>
            </a:xfrm>
            <a:prstGeom prst="straightConnector1">
              <a:avLst/>
            </a:prstGeom>
            <a:ln w="57150">
              <a:solidFill>
                <a:srgbClr val="3C58AD"/>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
          <p:cNvSpPr txBox="1">
            <a:spLocks noChangeArrowheads="1"/>
          </p:cNvSpPr>
          <p:nvPr/>
        </p:nvSpPr>
        <p:spPr bwMode="auto">
          <a:xfrm>
            <a:off x="2038348" y="2347663"/>
            <a:ext cx="16240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da-DK" altLang="en-US" sz="1000"/>
              <a:t>Y. Bengio et al., JMLR’03</a:t>
            </a:r>
            <a:endParaRPr lang="en-GB" altLang="en-US" sz="1000"/>
          </a:p>
        </p:txBody>
      </p:sp>
    </p:spTree>
    <p:extLst>
      <p:ext uri="{BB962C8B-B14F-4D97-AF65-F5344CB8AC3E}">
        <p14:creationId xmlns:p14="http://schemas.microsoft.com/office/powerpoint/2010/main" val="2219401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7451-89C8-EC49-8F27-CBAB70C0071D}"/>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Next: Sequence-to-sequence modeling</a:t>
            </a:r>
          </a:p>
        </p:txBody>
      </p:sp>
      <p:sp>
        <p:nvSpPr>
          <p:cNvPr id="3" name="Content Placeholder 2">
            <a:extLst>
              <a:ext uri="{FF2B5EF4-FFF2-40B4-BE49-F238E27FC236}">
                <a16:creationId xmlns:a16="http://schemas.microsoft.com/office/drawing/2014/main" id="{6793A031-3B78-4A49-A448-4E510F984FD5}"/>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Sequence-to-sequence tasks</a:t>
            </a:r>
          </a:p>
          <a:p>
            <a:r>
              <a:rPr lang="en-US" dirty="0">
                <a:latin typeface="Calibri" panose="020F0502020204030204" pitchFamily="34" charset="0"/>
                <a:cs typeface="Calibri" panose="020F0502020204030204" pitchFamily="34" charset="0"/>
              </a:rPr>
              <a:t>RNN/LSTM-based seq2seq models</a:t>
            </a:r>
          </a:p>
          <a:p>
            <a:r>
              <a:rPr lang="en-US" dirty="0">
                <a:latin typeface="Calibri" panose="020F0502020204030204" pitchFamily="34" charset="0"/>
                <a:cs typeface="Calibri" panose="020F0502020204030204" pitchFamily="34" charset="0"/>
              </a:rPr>
              <a:t>Seq2seq with attention</a:t>
            </a:r>
          </a:p>
        </p:txBody>
      </p:sp>
    </p:spTree>
    <p:extLst>
      <p:ext uri="{BB962C8B-B14F-4D97-AF65-F5344CB8AC3E}">
        <p14:creationId xmlns:p14="http://schemas.microsoft.com/office/powerpoint/2010/main" val="2586153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altLang="zh-CN" dirty="0">
                <a:latin typeface="Calibri" panose="020F0502020204030204" pitchFamily="34" charset="0"/>
                <a:cs typeface="Calibri" panose="020F0502020204030204" pitchFamily="34" charset="0"/>
              </a:rPr>
              <a:t>Recurrent Neural Networks (</a:t>
            </a:r>
            <a:r>
              <a:rPr lang="en-US" dirty="0">
                <a:latin typeface="Calibri" panose="020F0502020204030204" pitchFamily="34" charset="0"/>
                <a:cs typeface="Calibri" panose="020F0502020204030204" pitchFamily="34" charset="0"/>
              </a:rPr>
              <a:t>RNNs)</a:t>
            </a:r>
          </a:p>
        </p:txBody>
      </p:sp>
      <p:sp>
        <p:nvSpPr>
          <p:cNvPr id="12" name="Slide Number Placeholder 11"/>
          <p:cNvSpPr>
            <a:spLocks noGrp="1"/>
          </p:cNvSpPr>
          <p:nvPr>
            <p:ph type="sldNum" sz="quarter" idx="12"/>
          </p:nvPr>
        </p:nvSpPr>
        <p:spPr/>
        <p:txBody>
          <a:bodyPr/>
          <a:lstStyle/>
          <a:p>
            <a:fld id="{A87AB4FD-5280-400C-A576-39B31E1468B0}" type="slidenum">
              <a:rPr lang="en-US" smtClean="0"/>
              <a:t>5</a:t>
            </a:fld>
            <a:endParaRPr lang="en-US" dirty="0"/>
          </a:p>
        </p:txBody>
      </p:sp>
      <p:sp>
        <p:nvSpPr>
          <p:cNvPr id="30" name="Rectangle 3"/>
          <p:cNvSpPr txBox="1">
            <a:spLocks noChangeArrowheads="1"/>
          </p:cNvSpPr>
          <p:nvPr/>
        </p:nvSpPr>
        <p:spPr>
          <a:xfrm>
            <a:off x="1484311" y="1560709"/>
            <a:ext cx="10018712" cy="4671547"/>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spcBef>
                <a:spcPts val="300"/>
              </a:spcBef>
              <a:spcAft>
                <a:spcPts val="300"/>
              </a:spcAft>
            </a:pPr>
            <a:r>
              <a:rPr lang="en-US" dirty="0">
                <a:latin typeface="Calibri" panose="020F0502020204030204" pitchFamily="34" charset="0"/>
                <a:cs typeface="Calibri" panose="020F0502020204030204" pitchFamily="34" charset="0"/>
              </a:rPr>
              <a:t>Main idea: make use of </a:t>
            </a:r>
            <a:r>
              <a:rPr lang="en-US" i="1" dirty="0">
                <a:solidFill>
                  <a:srgbClr val="0070C0"/>
                </a:solidFill>
                <a:latin typeface="Calibri" panose="020F0502020204030204" pitchFamily="34" charset="0"/>
                <a:cs typeface="Calibri" panose="020F0502020204030204" pitchFamily="34" charset="0"/>
              </a:rPr>
              <a:t>sequential</a:t>
            </a:r>
            <a:r>
              <a:rPr lang="en-US" dirty="0">
                <a:latin typeface="Calibri" panose="020F0502020204030204" pitchFamily="34" charset="0"/>
                <a:cs typeface="Calibri" panose="020F0502020204030204" pitchFamily="34" charset="0"/>
              </a:rPr>
              <a:t> information</a:t>
            </a:r>
          </a:p>
          <a:p>
            <a:pPr>
              <a:spcBef>
                <a:spcPts val="300"/>
              </a:spcBef>
              <a:spcAft>
                <a:spcPts val="300"/>
              </a:spcAft>
            </a:pPr>
            <a:r>
              <a:rPr lang="en-US" dirty="0">
                <a:latin typeface="Calibri" panose="020F0502020204030204" pitchFamily="34" charset="0"/>
                <a:cs typeface="Calibri" panose="020F0502020204030204" pitchFamily="34" charset="0"/>
              </a:rPr>
              <a:t>How RNN is different from </a:t>
            </a:r>
            <a:r>
              <a:rPr lang="en-US" altLang="zh-CN" dirty="0">
                <a:latin typeface="Calibri" panose="020F0502020204030204" pitchFamily="34" charset="0"/>
                <a:cs typeface="Calibri" panose="020F0502020204030204" pitchFamily="34" charset="0"/>
              </a:rPr>
              <a:t>feedforward</a:t>
            </a:r>
            <a:r>
              <a:rPr lang="zh-CN" alt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neural network?</a:t>
            </a:r>
          </a:p>
          <a:p>
            <a:pPr lvl="1">
              <a:spcBef>
                <a:spcPts val="300"/>
              </a:spcBef>
              <a:spcAft>
                <a:spcPts val="300"/>
              </a:spcAft>
            </a:pPr>
            <a:r>
              <a:rPr lang="en-US" altLang="zh-CN" dirty="0">
                <a:latin typeface="Calibri" panose="020F0502020204030204" pitchFamily="34" charset="0"/>
                <a:cs typeface="Calibri" panose="020F0502020204030204" pitchFamily="34" charset="0"/>
              </a:rPr>
              <a:t>Feedforward</a:t>
            </a:r>
            <a:r>
              <a:rPr lang="zh-CN" alt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neural networks assume all inputs are </a:t>
            </a:r>
            <a:r>
              <a:rPr lang="en-US" i="1" dirty="0">
                <a:solidFill>
                  <a:srgbClr val="0070C0"/>
                </a:solidFill>
                <a:latin typeface="Calibri" panose="020F0502020204030204" pitchFamily="34" charset="0"/>
                <a:cs typeface="Calibri" panose="020F0502020204030204" pitchFamily="34" charset="0"/>
              </a:rPr>
              <a:t>independent</a:t>
            </a:r>
            <a:r>
              <a:rPr lang="en-US" dirty="0">
                <a:latin typeface="Calibri" panose="020F0502020204030204" pitchFamily="34" charset="0"/>
                <a:cs typeface="Calibri" panose="020F0502020204030204" pitchFamily="34" charset="0"/>
              </a:rPr>
              <a:t> of each other</a:t>
            </a:r>
          </a:p>
          <a:p>
            <a:pPr lvl="1">
              <a:spcBef>
                <a:spcPts val="300"/>
              </a:spcBef>
              <a:spcAft>
                <a:spcPts val="300"/>
              </a:spcAft>
            </a:pPr>
            <a:r>
              <a:rPr lang="en-US" altLang="zh-CN" dirty="0">
                <a:latin typeface="Calibri" panose="020F0502020204030204" pitchFamily="34" charset="0"/>
                <a:cs typeface="Calibri" panose="020F0502020204030204" pitchFamily="34" charset="0"/>
              </a:rPr>
              <a:t>Feedforward</a:t>
            </a:r>
            <a:r>
              <a:rPr lang="zh-CN" alt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neural networks look at a fixed context window</a:t>
            </a:r>
          </a:p>
          <a:p>
            <a:pPr lvl="1">
              <a:spcBef>
                <a:spcPts val="300"/>
              </a:spcBef>
              <a:spcAft>
                <a:spcPts val="300"/>
              </a:spcAft>
            </a:pPr>
            <a:r>
              <a:rPr lang="en-US" altLang="zh-CN" dirty="0">
                <a:latin typeface="Calibri" panose="020F0502020204030204" pitchFamily="34" charset="0"/>
                <a:cs typeface="Calibri" panose="020F0502020204030204" pitchFamily="34" charset="0"/>
              </a:rPr>
              <a:t>In many cases (especially for language), these are not idea</a:t>
            </a:r>
            <a:endParaRPr lang="en-US" dirty="0">
              <a:latin typeface="Calibri" panose="020F0502020204030204" pitchFamily="34" charset="0"/>
              <a:cs typeface="Calibri" panose="020F0502020204030204" pitchFamily="34" charset="0"/>
            </a:endParaRPr>
          </a:p>
          <a:p>
            <a:pPr>
              <a:spcBef>
                <a:spcPts val="300"/>
              </a:spcBef>
              <a:spcAft>
                <a:spcPts val="300"/>
              </a:spcAft>
            </a:pPr>
            <a:r>
              <a:rPr lang="en-US" dirty="0">
                <a:latin typeface="Calibri" panose="020F0502020204030204" pitchFamily="34" charset="0"/>
                <a:cs typeface="Calibri" panose="020F0502020204030204" pitchFamily="34" charset="0"/>
              </a:rPr>
              <a:t>What does RNNs do?</a:t>
            </a:r>
          </a:p>
          <a:p>
            <a:pPr lvl="1">
              <a:spcBef>
                <a:spcPts val="300"/>
              </a:spcBef>
              <a:spcAft>
                <a:spcPts val="300"/>
              </a:spcAft>
            </a:pPr>
            <a:r>
              <a:rPr lang="en-US" dirty="0">
                <a:latin typeface="Calibri" panose="020F0502020204030204" pitchFamily="34" charset="0"/>
                <a:cs typeface="Calibri" panose="020F0502020204030204" pitchFamily="34" charset="0"/>
              </a:rPr>
              <a:t>Perform </a:t>
            </a:r>
            <a:r>
              <a:rPr lang="en-US" dirty="0">
                <a:solidFill>
                  <a:srgbClr val="0070C0"/>
                </a:solidFill>
                <a:latin typeface="Calibri" panose="020F0502020204030204" pitchFamily="34" charset="0"/>
                <a:cs typeface="Calibri" panose="020F0502020204030204" pitchFamily="34" charset="0"/>
              </a:rPr>
              <a:t>the</a:t>
            </a:r>
            <a:r>
              <a:rPr lang="en-US" dirty="0">
                <a:latin typeface="Calibri" panose="020F0502020204030204" pitchFamily="34" charset="0"/>
                <a:cs typeface="Calibri" panose="020F0502020204030204" pitchFamily="34" charset="0"/>
              </a:rPr>
              <a:t> </a:t>
            </a:r>
            <a:r>
              <a:rPr lang="en-US" dirty="0">
                <a:solidFill>
                  <a:srgbClr val="0070C0"/>
                </a:solidFill>
                <a:latin typeface="Calibri" panose="020F0502020204030204" pitchFamily="34" charset="0"/>
                <a:cs typeface="Calibri" panose="020F0502020204030204" pitchFamily="34" charset="0"/>
              </a:rPr>
              <a:t>same computation</a:t>
            </a:r>
            <a:r>
              <a:rPr lang="en-US" dirty="0">
                <a:latin typeface="Calibri" panose="020F0502020204030204" pitchFamily="34" charset="0"/>
                <a:cs typeface="Calibri" panose="020F0502020204030204" pitchFamily="34" charset="0"/>
              </a:rPr>
              <a:t> at every step of a sequence (that’s what </a:t>
            </a:r>
            <a:r>
              <a:rPr lang="en-US" dirty="0">
                <a:solidFill>
                  <a:srgbClr val="0070C0"/>
                </a:solidFill>
                <a:latin typeface="Calibri" panose="020F0502020204030204" pitchFamily="34" charset="0"/>
                <a:cs typeface="Calibri" panose="020F0502020204030204" pitchFamily="34" charset="0"/>
              </a:rPr>
              <a:t>recurrent</a:t>
            </a:r>
            <a:r>
              <a:rPr lang="en-US" dirty="0">
                <a:latin typeface="Calibri" panose="020F0502020204030204" pitchFamily="34" charset="0"/>
                <a:cs typeface="Calibri" panose="020F0502020204030204" pitchFamily="34" charset="0"/>
              </a:rPr>
              <a:t> stands for)</a:t>
            </a:r>
          </a:p>
          <a:p>
            <a:pPr lvl="1">
              <a:spcBef>
                <a:spcPts val="300"/>
              </a:spcBef>
              <a:spcAft>
                <a:spcPts val="300"/>
              </a:spcAft>
            </a:pPr>
            <a:r>
              <a:rPr lang="en-US" dirty="0">
                <a:latin typeface="Calibri" panose="020F0502020204030204" pitchFamily="34" charset="0"/>
                <a:cs typeface="Calibri" panose="020F0502020204030204" pitchFamily="34" charset="0"/>
              </a:rPr>
              <a:t>Inputs to the next step depend on previous computations</a:t>
            </a:r>
          </a:p>
          <a:p>
            <a:pPr>
              <a:spcBef>
                <a:spcPts val="300"/>
              </a:spcBef>
              <a:spcAft>
                <a:spcPts val="300"/>
              </a:spcAft>
            </a:pPr>
            <a:r>
              <a:rPr lang="en-US" dirty="0">
                <a:latin typeface="Calibri" panose="020F0502020204030204" pitchFamily="34" charset="0"/>
                <a:cs typeface="Calibri" panose="020F0502020204030204" pitchFamily="34" charset="0"/>
              </a:rPr>
              <a:t>Another way of interpretation – RNNs have a “</a:t>
            </a:r>
            <a:r>
              <a:rPr lang="en-US" dirty="0">
                <a:solidFill>
                  <a:srgbClr val="0070C0"/>
                </a:solidFill>
                <a:latin typeface="Calibri" panose="020F0502020204030204" pitchFamily="34" charset="0"/>
                <a:cs typeface="Calibri" panose="020F0502020204030204" pitchFamily="34" charset="0"/>
              </a:rPr>
              <a:t>memory</a:t>
            </a:r>
            <a:r>
              <a:rPr lang="en-US" dirty="0">
                <a:latin typeface="Calibri" panose="020F0502020204030204" pitchFamily="34" charset="0"/>
                <a:cs typeface="Calibri" panose="020F0502020204030204" pitchFamily="34" charset="0"/>
              </a:rPr>
              <a:t>”</a:t>
            </a:r>
          </a:p>
          <a:p>
            <a:pPr lvl="1">
              <a:spcBef>
                <a:spcPts val="300"/>
              </a:spcBef>
              <a:spcAft>
                <a:spcPts val="300"/>
              </a:spcAft>
            </a:pPr>
            <a:r>
              <a:rPr lang="en-US" dirty="0">
                <a:latin typeface="Calibri" panose="020F0502020204030204" pitchFamily="34" charset="0"/>
                <a:cs typeface="Calibri" panose="020F0502020204030204" pitchFamily="34" charset="0"/>
              </a:rPr>
              <a:t>To store previous computations</a:t>
            </a:r>
          </a:p>
        </p:txBody>
      </p:sp>
    </p:spTree>
    <p:extLst>
      <p:ext uri="{BB962C8B-B14F-4D97-AF65-F5344CB8AC3E}">
        <p14:creationId xmlns:p14="http://schemas.microsoft.com/office/powerpoint/2010/main" val="90052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Recurrent Neural Networks (RNNs)</a:t>
            </a:r>
          </a:p>
        </p:txBody>
      </p:sp>
      <p:sp>
        <p:nvSpPr>
          <p:cNvPr id="12" name="Slide Number Placeholder 11"/>
          <p:cNvSpPr>
            <a:spLocks noGrp="1"/>
          </p:cNvSpPr>
          <p:nvPr>
            <p:ph type="sldNum" sz="quarter" idx="12"/>
          </p:nvPr>
        </p:nvSpPr>
        <p:spPr/>
        <p:txBody>
          <a:bodyPr/>
          <a:lstStyle/>
          <a:p>
            <a:fld id="{A87AB4FD-5280-400C-A576-39B31E1468B0}" type="slidenum">
              <a:rPr lang="en-US" smtClean="0"/>
              <a:t>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903" y="1778152"/>
            <a:ext cx="9487391" cy="3806889"/>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3173575" y="5221867"/>
                <a:ext cx="2415277" cy="369332"/>
              </a:xfrm>
              <a:prstGeom prst="rect">
                <a:avLst/>
              </a:prstGeom>
              <a:noFill/>
            </p:spPr>
            <p:txBody>
              <a:bodyPr wrap="none" rtlCol="0">
                <a:spAutoFit/>
              </a:bodyPr>
              <a:lstStyle/>
              <a:p>
                <a:r>
                  <a:rPr lang="en-US" dirty="0">
                    <a:solidFill>
                      <a:srgbClr val="FF0000"/>
                    </a:solidFill>
                  </a:rPr>
                  <a:t>Input at time step </a:t>
                </a:r>
                <a14:m>
                  <m:oMath xmlns:m="http://schemas.openxmlformats.org/officeDocument/2006/math">
                    <m:r>
                      <a:rPr lang="en-US" i="1" dirty="0" smtClean="0">
                        <a:solidFill>
                          <a:srgbClr val="FF0000"/>
                        </a:solidFill>
                        <a:latin typeface="Cambria Math" panose="02040503050406030204" pitchFamily="18" charset="0"/>
                      </a:rPr>
                      <m:t>𝑡</m:t>
                    </m:r>
                    <m:r>
                      <a:rPr lang="en-US" b="0" i="1" dirty="0" smtClean="0">
                        <a:solidFill>
                          <a:srgbClr val="FF0000"/>
                        </a:solidFill>
                        <a:latin typeface="Cambria Math" panose="02040503050406030204" pitchFamily="18" charset="0"/>
                      </a:rPr>
                      <m:t>−1</m:t>
                    </m:r>
                  </m:oMath>
                </a14:m>
                <a:endParaRPr 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173575" y="5221867"/>
                <a:ext cx="2415277" cy="369332"/>
              </a:xfrm>
              <a:prstGeom prst="rect">
                <a:avLst/>
              </a:prstGeom>
              <a:blipFill rotWithShape="0">
                <a:blip r:embed="rId5"/>
                <a:stretch>
                  <a:fillRect l="-2273" t="-10000" b="-26667"/>
                </a:stretch>
              </a:blipFill>
            </p:spPr>
            <p:txBody>
              <a:bodyPr/>
              <a:lstStyle/>
              <a:p>
                <a:r>
                  <a:rPr lang="en-US">
                    <a:noFill/>
                  </a:rPr>
                  <a:t> </a:t>
                </a:r>
              </a:p>
            </p:txBody>
          </p:sp>
        </mc:Fallback>
      </mc:AlternateContent>
      <p:cxnSp>
        <p:nvCxnSpPr>
          <p:cNvPr id="14" name="Curved Connector 13"/>
          <p:cNvCxnSpPr>
            <a:stCxn id="13" idx="2"/>
            <a:endCxn id="3" idx="2"/>
          </p:cNvCxnSpPr>
          <p:nvPr/>
        </p:nvCxnSpPr>
        <p:spPr>
          <a:xfrm rot="5400000" flipH="1" flipV="1">
            <a:off x="5434827" y="4531427"/>
            <a:ext cx="6158" cy="2113385"/>
          </a:xfrm>
          <a:prstGeom prst="curvedConnector3">
            <a:avLst>
              <a:gd name="adj1" fmla="val -3712244"/>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8524089" y="1135299"/>
            <a:ext cx="2714205" cy="369332"/>
          </a:xfrm>
          <a:prstGeom prst="rect">
            <a:avLst/>
          </a:prstGeom>
          <a:noFill/>
        </p:spPr>
        <p:txBody>
          <a:bodyPr wrap="none" rtlCol="0">
            <a:spAutoFit/>
          </a:bodyPr>
          <a:lstStyle/>
          <a:p>
            <a:r>
              <a:rPr lang="en-US" dirty="0">
                <a:solidFill>
                  <a:srgbClr val="FF0000"/>
                </a:solidFill>
              </a:rPr>
              <a:t>Hidden state at time step t</a:t>
            </a:r>
          </a:p>
        </p:txBody>
      </p:sp>
      <p:cxnSp>
        <p:nvCxnSpPr>
          <p:cNvPr id="19" name="Curved Connector 18"/>
          <p:cNvCxnSpPr>
            <a:stCxn id="17" idx="2"/>
          </p:cNvCxnSpPr>
          <p:nvPr/>
        </p:nvCxnSpPr>
        <p:spPr>
          <a:xfrm rot="5400000">
            <a:off x="8251839" y="1708758"/>
            <a:ext cx="1833480" cy="1425226"/>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024110" y="1459225"/>
            <a:ext cx="2714205" cy="369332"/>
          </a:xfrm>
          <a:prstGeom prst="rect">
            <a:avLst/>
          </a:prstGeom>
          <a:noFill/>
        </p:spPr>
        <p:txBody>
          <a:bodyPr wrap="none" rtlCol="0">
            <a:spAutoFit/>
          </a:bodyPr>
          <a:lstStyle/>
          <a:p>
            <a:r>
              <a:rPr lang="en-US" dirty="0">
                <a:solidFill>
                  <a:srgbClr val="FF0000"/>
                </a:solidFill>
              </a:rPr>
              <a:t>Output state at time step t</a:t>
            </a:r>
          </a:p>
        </p:txBody>
      </p:sp>
      <p:cxnSp>
        <p:nvCxnSpPr>
          <p:cNvPr id="26" name="Elbow Connector 25"/>
          <p:cNvCxnSpPr>
            <a:stCxn id="20" idx="3"/>
          </p:cNvCxnSpPr>
          <p:nvPr/>
        </p:nvCxnSpPr>
        <p:spPr>
          <a:xfrm>
            <a:off x="5738315" y="1643891"/>
            <a:ext cx="2480268" cy="503593"/>
          </a:xfrm>
          <a:prstGeom prst="bentConnector3">
            <a:avLst>
              <a:gd name="adj1" fmla="val 100192"/>
            </a:avLst>
          </a:prstGeom>
          <a:ln>
            <a:tailEnd type="triangle"/>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3378373" y="2162694"/>
            <a:ext cx="2005677" cy="369332"/>
          </a:xfrm>
          <a:prstGeom prst="rect">
            <a:avLst/>
          </a:prstGeom>
          <a:noFill/>
        </p:spPr>
        <p:txBody>
          <a:bodyPr wrap="none" rtlCol="0">
            <a:spAutoFit/>
          </a:bodyPr>
          <a:lstStyle/>
          <a:p>
            <a:r>
              <a:rPr lang="en-US" dirty="0">
                <a:solidFill>
                  <a:srgbClr val="FF0000"/>
                </a:solidFill>
              </a:rPr>
              <a:t>Activation function</a:t>
            </a:r>
          </a:p>
        </p:txBody>
      </p:sp>
      <p:cxnSp>
        <p:nvCxnSpPr>
          <p:cNvPr id="32" name="Straight Arrow Connector 31"/>
          <p:cNvCxnSpPr/>
          <p:nvPr/>
        </p:nvCxnSpPr>
        <p:spPr>
          <a:xfrm>
            <a:off x="4381211" y="2532026"/>
            <a:ext cx="1964505" cy="1149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Rounded Rectangle 1"/>
          <p:cNvSpPr/>
          <p:nvPr/>
        </p:nvSpPr>
        <p:spPr>
          <a:xfrm>
            <a:off x="1814510" y="3467100"/>
            <a:ext cx="268290" cy="30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Rounded Rectangle 15"/>
          <p:cNvSpPr/>
          <p:nvPr/>
        </p:nvSpPr>
        <p:spPr>
          <a:xfrm>
            <a:off x="6697458" y="3338112"/>
            <a:ext cx="478042" cy="3942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aseline="-25000" dirty="0">
              <a:solidFill>
                <a:schemeClr val="tx1"/>
              </a:solidFill>
            </a:endParaRPr>
          </a:p>
        </p:txBody>
      </p:sp>
      <p:sp>
        <p:nvSpPr>
          <p:cNvPr id="4" name="TextBox 3"/>
          <p:cNvSpPr txBox="1"/>
          <p:nvPr/>
        </p:nvSpPr>
        <p:spPr>
          <a:xfrm>
            <a:off x="6649830" y="3331954"/>
            <a:ext cx="573298" cy="461665"/>
          </a:xfrm>
          <a:prstGeom prst="rect">
            <a:avLst/>
          </a:prstGeom>
          <a:noFill/>
        </p:spPr>
        <p:txBody>
          <a:bodyPr wrap="none" rtlCol="0">
            <a:spAutoFit/>
          </a:bodyPr>
          <a:lstStyle/>
          <a:p>
            <a:r>
              <a:rPr lang="en-US" sz="2400" dirty="0"/>
              <a:t>h</a:t>
            </a:r>
            <a:r>
              <a:rPr lang="en-US" sz="2400" baseline="-25000" dirty="0"/>
              <a:t>t-1</a:t>
            </a:r>
          </a:p>
        </p:txBody>
      </p:sp>
      <p:sp>
        <p:nvSpPr>
          <p:cNvPr id="5" name="Rectangle 4"/>
          <p:cNvSpPr/>
          <p:nvPr/>
        </p:nvSpPr>
        <p:spPr>
          <a:xfrm>
            <a:off x="1770238" y="3467100"/>
            <a:ext cx="373820" cy="523220"/>
          </a:xfrm>
          <a:prstGeom prst="rect">
            <a:avLst/>
          </a:prstGeom>
        </p:spPr>
        <p:txBody>
          <a:bodyPr wrap="none">
            <a:spAutoFit/>
          </a:bodyPr>
          <a:lstStyle/>
          <a:p>
            <a:pPr lvl="0"/>
            <a:r>
              <a:rPr lang="en-US" sz="2800">
                <a:solidFill>
                  <a:prstClr val="black"/>
                </a:solidFill>
              </a:rPr>
              <a:t>h</a:t>
            </a:r>
            <a:endParaRPr lang="en-US" sz="2800" baseline="-25000" dirty="0">
              <a:solidFill>
                <a:prstClr val="black"/>
              </a:solidFill>
            </a:endParaRPr>
          </a:p>
        </p:txBody>
      </p:sp>
      <p:sp>
        <p:nvSpPr>
          <p:cNvPr id="21" name="Rounded Rectangle 20"/>
          <p:cNvSpPr/>
          <p:nvPr/>
        </p:nvSpPr>
        <p:spPr>
          <a:xfrm>
            <a:off x="8361158" y="3338112"/>
            <a:ext cx="478042" cy="3942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aseline="-25000" dirty="0">
              <a:solidFill>
                <a:schemeClr val="tx1"/>
              </a:solidFill>
            </a:endParaRPr>
          </a:p>
        </p:txBody>
      </p:sp>
      <p:sp>
        <p:nvSpPr>
          <p:cNvPr id="22" name="TextBox 21"/>
          <p:cNvSpPr txBox="1"/>
          <p:nvPr/>
        </p:nvSpPr>
        <p:spPr>
          <a:xfrm>
            <a:off x="8313530" y="3331954"/>
            <a:ext cx="412742" cy="461665"/>
          </a:xfrm>
          <a:prstGeom prst="rect">
            <a:avLst/>
          </a:prstGeom>
          <a:noFill/>
        </p:spPr>
        <p:txBody>
          <a:bodyPr wrap="none" rtlCol="0">
            <a:spAutoFit/>
          </a:bodyPr>
          <a:lstStyle/>
          <a:p>
            <a:r>
              <a:rPr lang="en-US" sz="2400" dirty="0"/>
              <a:t>h</a:t>
            </a:r>
            <a:r>
              <a:rPr lang="en-US" sz="2400" baseline="-25000" dirty="0"/>
              <a:t>t</a:t>
            </a:r>
          </a:p>
        </p:txBody>
      </p:sp>
      <p:sp>
        <p:nvSpPr>
          <p:cNvPr id="23" name="Rounded Rectangle 22"/>
          <p:cNvSpPr/>
          <p:nvPr/>
        </p:nvSpPr>
        <p:spPr>
          <a:xfrm>
            <a:off x="10008395" y="3350255"/>
            <a:ext cx="478042" cy="3942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aseline="-25000" dirty="0">
              <a:solidFill>
                <a:schemeClr val="tx1"/>
              </a:solidFill>
            </a:endParaRPr>
          </a:p>
        </p:txBody>
      </p:sp>
      <p:sp>
        <p:nvSpPr>
          <p:cNvPr id="24" name="TextBox 23"/>
          <p:cNvSpPr txBox="1"/>
          <p:nvPr/>
        </p:nvSpPr>
        <p:spPr>
          <a:xfrm>
            <a:off x="9960767" y="3344097"/>
            <a:ext cx="619529" cy="461665"/>
          </a:xfrm>
          <a:prstGeom prst="rect">
            <a:avLst/>
          </a:prstGeom>
          <a:noFill/>
        </p:spPr>
        <p:txBody>
          <a:bodyPr wrap="none" rtlCol="0">
            <a:spAutoFit/>
          </a:bodyPr>
          <a:lstStyle/>
          <a:p>
            <a:r>
              <a:rPr lang="en-US" sz="2400" dirty="0"/>
              <a:t>h</a:t>
            </a:r>
            <a:r>
              <a:rPr lang="en-US" sz="2400" baseline="-25000" dirty="0"/>
              <a:t>t+1</a:t>
            </a:r>
          </a:p>
        </p:txBody>
      </p:sp>
      <p:sp>
        <p:nvSpPr>
          <p:cNvPr id="25" name="TextBox 24"/>
          <p:cNvSpPr txBox="1"/>
          <p:nvPr/>
        </p:nvSpPr>
        <p:spPr>
          <a:xfrm>
            <a:off x="7836361" y="5673896"/>
            <a:ext cx="2984215" cy="369332"/>
          </a:xfrm>
          <a:prstGeom prst="rect">
            <a:avLst/>
          </a:prstGeom>
          <a:noFill/>
        </p:spPr>
        <p:txBody>
          <a:bodyPr wrap="none" rtlCol="0">
            <a:spAutoFit/>
          </a:bodyPr>
          <a:lstStyle/>
          <a:p>
            <a:r>
              <a:rPr lang="en-US" dirty="0">
                <a:solidFill>
                  <a:srgbClr val="FF0000"/>
                </a:solidFill>
              </a:rPr>
              <a:t>Parameters (recurrently used)</a:t>
            </a:r>
          </a:p>
        </p:txBody>
      </p:sp>
      <p:cxnSp>
        <p:nvCxnSpPr>
          <p:cNvPr id="27" name="Curved Connector 26"/>
          <p:cNvCxnSpPr>
            <a:stCxn id="25" idx="0"/>
          </p:cNvCxnSpPr>
          <p:nvPr/>
        </p:nvCxnSpPr>
        <p:spPr>
          <a:xfrm rot="16200000" flipV="1">
            <a:off x="8460578" y="4806004"/>
            <a:ext cx="863283" cy="872501"/>
          </a:xfrm>
          <a:prstGeom prst="curvedConnector2">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28" name="Curved Connector 27"/>
          <p:cNvCxnSpPr/>
          <p:nvPr/>
        </p:nvCxnSpPr>
        <p:spPr>
          <a:xfrm rot="10800000">
            <a:off x="6992492" y="4740219"/>
            <a:ext cx="2335976" cy="926849"/>
          </a:xfrm>
          <a:prstGeom prst="curvedConnector3">
            <a:avLst>
              <a:gd name="adj1" fmla="val 65223"/>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29" name="Curved Connector 28"/>
          <p:cNvCxnSpPr>
            <a:stCxn id="25" idx="0"/>
          </p:cNvCxnSpPr>
          <p:nvPr/>
        </p:nvCxnSpPr>
        <p:spPr>
          <a:xfrm rot="5400000" flipH="1" flipV="1">
            <a:off x="9212252" y="4877751"/>
            <a:ext cx="912363" cy="679928"/>
          </a:xfrm>
          <a:prstGeom prst="curvedConnector3">
            <a:avLst>
              <a:gd name="adj1" fmla="val 50000"/>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33" name="Curved Connector 32"/>
          <p:cNvCxnSpPr/>
          <p:nvPr/>
        </p:nvCxnSpPr>
        <p:spPr>
          <a:xfrm rot="10800000">
            <a:off x="7428746" y="4293882"/>
            <a:ext cx="1899722" cy="1297986"/>
          </a:xfrm>
          <a:prstGeom prst="curvedConnector3">
            <a:avLst>
              <a:gd name="adj1" fmla="val 53342"/>
            </a:avLst>
          </a:prstGeom>
          <a:ln w="19050">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37" name="Curved Connector 36"/>
          <p:cNvCxnSpPr/>
          <p:nvPr/>
        </p:nvCxnSpPr>
        <p:spPr>
          <a:xfrm rot="16200000" flipV="1">
            <a:off x="8505032" y="4843631"/>
            <a:ext cx="1311962" cy="334911"/>
          </a:xfrm>
          <a:prstGeom prst="curvedConnector3">
            <a:avLst>
              <a:gd name="adj1" fmla="val 50000"/>
            </a:avLst>
          </a:prstGeom>
          <a:ln w="19050">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40" name="Curved Connector 39"/>
          <p:cNvCxnSpPr>
            <a:stCxn id="25" idx="0"/>
          </p:cNvCxnSpPr>
          <p:nvPr/>
        </p:nvCxnSpPr>
        <p:spPr>
          <a:xfrm rot="5400000" flipH="1" flipV="1">
            <a:off x="9264377" y="4357976"/>
            <a:ext cx="1380013" cy="1251829"/>
          </a:xfrm>
          <a:prstGeom prst="curvedConnector3">
            <a:avLst>
              <a:gd name="adj1" fmla="val -1536"/>
            </a:avLst>
          </a:prstGeom>
          <a:ln w="19050">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46" name="Curved Connector 45"/>
          <p:cNvCxnSpPr>
            <a:stCxn id="25" idx="1"/>
          </p:cNvCxnSpPr>
          <p:nvPr/>
        </p:nvCxnSpPr>
        <p:spPr>
          <a:xfrm rot="10800000">
            <a:off x="6334497" y="3301190"/>
            <a:ext cx="1501865" cy="2557373"/>
          </a:xfrm>
          <a:prstGeom prst="curvedConnector2">
            <a:avLst/>
          </a:prstGeom>
          <a:ln w="19050">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49" name="Curved Connector 48"/>
          <p:cNvCxnSpPr>
            <a:stCxn id="25" idx="1"/>
          </p:cNvCxnSpPr>
          <p:nvPr/>
        </p:nvCxnSpPr>
        <p:spPr>
          <a:xfrm rot="10800000" flipH="1">
            <a:off x="7836360" y="3344098"/>
            <a:ext cx="180393" cy="2514464"/>
          </a:xfrm>
          <a:prstGeom prst="curvedConnector4">
            <a:avLst>
              <a:gd name="adj1" fmla="val -126723"/>
              <a:gd name="adj2" fmla="val 65794"/>
            </a:avLst>
          </a:prstGeom>
          <a:ln w="19050">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2E096201-E98E-F74A-9F38-DE8F3CBB9920}"/>
              </a:ext>
            </a:extLst>
          </p:cNvPr>
          <p:cNvSpPr/>
          <p:nvPr/>
        </p:nvSpPr>
        <p:spPr>
          <a:xfrm>
            <a:off x="3403341" y="2122944"/>
            <a:ext cx="8124650" cy="3526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urved Connector 30">
            <a:extLst>
              <a:ext uri="{FF2B5EF4-FFF2-40B4-BE49-F238E27FC236}">
                <a16:creationId xmlns:a16="http://schemas.microsoft.com/office/drawing/2014/main" id="{348C207F-C196-564C-BA23-F7E817E7758B}"/>
              </a:ext>
            </a:extLst>
          </p:cNvPr>
          <p:cNvCxnSpPr>
            <a:cxnSpLocks/>
            <a:stCxn id="25" idx="0"/>
          </p:cNvCxnSpPr>
          <p:nvPr/>
        </p:nvCxnSpPr>
        <p:spPr>
          <a:xfrm rot="16200000" flipV="1">
            <a:off x="5210945" y="1556371"/>
            <a:ext cx="2256863" cy="5978187"/>
          </a:xfrm>
          <a:prstGeom prst="curvedConnector2">
            <a:avLst/>
          </a:prstGeom>
          <a:ln w="19050">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34" name="Curved Connector 33">
            <a:extLst>
              <a:ext uri="{FF2B5EF4-FFF2-40B4-BE49-F238E27FC236}">
                <a16:creationId xmlns:a16="http://schemas.microsoft.com/office/drawing/2014/main" id="{7F5B55BD-40E3-0C43-ACB3-72DFD1388FC5}"/>
              </a:ext>
            </a:extLst>
          </p:cNvPr>
          <p:cNvCxnSpPr>
            <a:cxnSpLocks/>
            <a:stCxn id="25" idx="1"/>
          </p:cNvCxnSpPr>
          <p:nvPr/>
        </p:nvCxnSpPr>
        <p:spPr>
          <a:xfrm rot="10800000">
            <a:off x="2033983" y="3239968"/>
            <a:ext cx="5802378" cy="2618595"/>
          </a:xfrm>
          <a:prstGeom prst="curvedConnector3">
            <a:avLst>
              <a:gd name="adj1" fmla="val 71899"/>
            </a:avLst>
          </a:prstGeom>
          <a:ln w="19050">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38" name="Curved Connector 37">
            <a:extLst>
              <a:ext uri="{FF2B5EF4-FFF2-40B4-BE49-F238E27FC236}">
                <a16:creationId xmlns:a16="http://schemas.microsoft.com/office/drawing/2014/main" id="{2C22A7D5-FF6A-7143-9B99-6F3FA558DA43}"/>
              </a:ext>
            </a:extLst>
          </p:cNvPr>
          <p:cNvCxnSpPr>
            <a:cxnSpLocks/>
            <a:stCxn id="25" idx="0"/>
          </p:cNvCxnSpPr>
          <p:nvPr/>
        </p:nvCxnSpPr>
        <p:spPr>
          <a:xfrm rot="16200000" flipV="1">
            <a:off x="5249737" y="1595163"/>
            <a:ext cx="1012598" cy="7144867"/>
          </a:xfrm>
          <a:prstGeom prst="curvedConnector2">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2226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0" grpId="0"/>
      <p:bldP spid="30" grpId="0"/>
      <p:bldP spid="25"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Recurrent Neural Networks (RNNs)</a:t>
            </a:r>
          </a:p>
        </p:txBody>
      </p:sp>
      <p:sp>
        <p:nvSpPr>
          <p:cNvPr id="12" name="Slide Number Placeholder 11"/>
          <p:cNvSpPr>
            <a:spLocks noGrp="1"/>
          </p:cNvSpPr>
          <p:nvPr>
            <p:ph type="sldNum" sz="quarter" idx="12"/>
          </p:nvPr>
        </p:nvSpPr>
        <p:spPr/>
        <p:txBody>
          <a:bodyPr/>
          <a:lstStyle/>
          <a:p>
            <a:fld id="{A87AB4FD-5280-400C-A576-39B31E1468B0}" type="slidenum">
              <a:rPr lang="en-US" smtClean="0"/>
              <a:t>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903" y="1778152"/>
            <a:ext cx="9487391" cy="3806889"/>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3173575" y="5221867"/>
                <a:ext cx="2415277" cy="369332"/>
              </a:xfrm>
              <a:prstGeom prst="rect">
                <a:avLst/>
              </a:prstGeom>
              <a:noFill/>
            </p:spPr>
            <p:txBody>
              <a:bodyPr wrap="none" rtlCol="0">
                <a:spAutoFit/>
              </a:bodyPr>
              <a:lstStyle/>
              <a:p>
                <a:r>
                  <a:rPr lang="en-US" dirty="0">
                    <a:solidFill>
                      <a:srgbClr val="FF0000"/>
                    </a:solidFill>
                  </a:rPr>
                  <a:t>Input at time step </a:t>
                </a:r>
                <a14:m>
                  <m:oMath xmlns:m="http://schemas.openxmlformats.org/officeDocument/2006/math">
                    <m:r>
                      <a:rPr lang="en-US" i="1" dirty="0" smtClean="0">
                        <a:solidFill>
                          <a:srgbClr val="FF0000"/>
                        </a:solidFill>
                        <a:latin typeface="Cambria Math" panose="02040503050406030204" pitchFamily="18" charset="0"/>
                      </a:rPr>
                      <m:t>𝑡</m:t>
                    </m:r>
                    <m:r>
                      <a:rPr lang="en-US" b="0" i="1" dirty="0" smtClean="0">
                        <a:solidFill>
                          <a:srgbClr val="FF0000"/>
                        </a:solidFill>
                        <a:latin typeface="Cambria Math" panose="02040503050406030204" pitchFamily="18" charset="0"/>
                      </a:rPr>
                      <m:t>−1</m:t>
                    </m:r>
                  </m:oMath>
                </a14:m>
                <a:endParaRPr 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173575" y="5221867"/>
                <a:ext cx="2415277" cy="369332"/>
              </a:xfrm>
              <a:prstGeom prst="rect">
                <a:avLst/>
              </a:prstGeom>
              <a:blipFill rotWithShape="0">
                <a:blip r:embed="rId5"/>
                <a:stretch>
                  <a:fillRect l="-2273" t="-10000" b="-26667"/>
                </a:stretch>
              </a:blipFill>
            </p:spPr>
            <p:txBody>
              <a:bodyPr/>
              <a:lstStyle/>
              <a:p>
                <a:r>
                  <a:rPr lang="en-US">
                    <a:noFill/>
                  </a:rPr>
                  <a:t> </a:t>
                </a:r>
              </a:p>
            </p:txBody>
          </p:sp>
        </mc:Fallback>
      </mc:AlternateContent>
      <p:cxnSp>
        <p:nvCxnSpPr>
          <p:cNvPr id="14" name="Curved Connector 13"/>
          <p:cNvCxnSpPr>
            <a:stCxn id="13" idx="2"/>
            <a:endCxn id="3" idx="2"/>
          </p:cNvCxnSpPr>
          <p:nvPr/>
        </p:nvCxnSpPr>
        <p:spPr>
          <a:xfrm rot="5400000" flipH="1" flipV="1">
            <a:off x="5434827" y="4531427"/>
            <a:ext cx="6158" cy="2113385"/>
          </a:xfrm>
          <a:prstGeom prst="curvedConnector3">
            <a:avLst>
              <a:gd name="adj1" fmla="val -3712244"/>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8524089" y="1135299"/>
            <a:ext cx="2714205" cy="369332"/>
          </a:xfrm>
          <a:prstGeom prst="rect">
            <a:avLst/>
          </a:prstGeom>
          <a:noFill/>
        </p:spPr>
        <p:txBody>
          <a:bodyPr wrap="none" rtlCol="0">
            <a:spAutoFit/>
          </a:bodyPr>
          <a:lstStyle/>
          <a:p>
            <a:r>
              <a:rPr lang="en-US" dirty="0">
                <a:solidFill>
                  <a:srgbClr val="FF0000"/>
                </a:solidFill>
              </a:rPr>
              <a:t>Hidden state at time step t</a:t>
            </a:r>
          </a:p>
        </p:txBody>
      </p:sp>
      <p:cxnSp>
        <p:nvCxnSpPr>
          <p:cNvPr id="19" name="Curved Connector 18"/>
          <p:cNvCxnSpPr>
            <a:stCxn id="17" idx="2"/>
          </p:cNvCxnSpPr>
          <p:nvPr/>
        </p:nvCxnSpPr>
        <p:spPr>
          <a:xfrm rot="5400000">
            <a:off x="8251839" y="1708758"/>
            <a:ext cx="1833480" cy="1425226"/>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024110" y="1459225"/>
            <a:ext cx="2714205" cy="369332"/>
          </a:xfrm>
          <a:prstGeom prst="rect">
            <a:avLst/>
          </a:prstGeom>
          <a:noFill/>
        </p:spPr>
        <p:txBody>
          <a:bodyPr wrap="none" rtlCol="0">
            <a:spAutoFit/>
          </a:bodyPr>
          <a:lstStyle/>
          <a:p>
            <a:r>
              <a:rPr lang="en-US" dirty="0">
                <a:solidFill>
                  <a:srgbClr val="FF0000"/>
                </a:solidFill>
              </a:rPr>
              <a:t>Output state at time step t</a:t>
            </a:r>
          </a:p>
        </p:txBody>
      </p:sp>
      <p:cxnSp>
        <p:nvCxnSpPr>
          <p:cNvPr id="26" name="Elbow Connector 25"/>
          <p:cNvCxnSpPr>
            <a:stCxn id="20" idx="3"/>
          </p:cNvCxnSpPr>
          <p:nvPr/>
        </p:nvCxnSpPr>
        <p:spPr>
          <a:xfrm>
            <a:off x="5738315" y="1643891"/>
            <a:ext cx="2480268" cy="503593"/>
          </a:xfrm>
          <a:prstGeom prst="bentConnector3">
            <a:avLst>
              <a:gd name="adj1" fmla="val 100192"/>
            </a:avLst>
          </a:prstGeom>
          <a:ln>
            <a:tailEnd type="triangle"/>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3378373" y="2162694"/>
            <a:ext cx="2005677" cy="369332"/>
          </a:xfrm>
          <a:prstGeom prst="rect">
            <a:avLst/>
          </a:prstGeom>
          <a:noFill/>
        </p:spPr>
        <p:txBody>
          <a:bodyPr wrap="none" rtlCol="0">
            <a:spAutoFit/>
          </a:bodyPr>
          <a:lstStyle/>
          <a:p>
            <a:r>
              <a:rPr lang="en-US" dirty="0">
                <a:solidFill>
                  <a:srgbClr val="FF0000"/>
                </a:solidFill>
              </a:rPr>
              <a:t>Activation function</a:t>
            </a:r>
          </a:p>
        </p:txBody>
      </p:sp>
      <p:cxnSp>
        <p:nvCxnSpPr>
          <p:cNvPr id="32" name="Straight Arrow Connector 31"/>
          <p:cNvCxnSpPr/>
          <p:nvPr/>
        </p:nvCxnSpPr>
        <p:spPr>
          <a:xfrm>
            <a:off x="4381211" y="2532026"/>
            <a:ext cx="1964505" cy="1149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Rounded Rectangle 1"/>
          <p:cNvSpPr/>
          <p:nvPr/>
        </p:nvSpPr>
        <p:spPr>
          <a:xfrm>
            <a:off x="1814510" y="3467100"/>
            <a:ext cx="268290" cy="30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Rounded Rectangle 15"/>
          <p:cNvSpPr/>
          <p:nvPr/>
        </p:nvSpPr>
        <p:spPr>
          <a:xfrm>
            <a:off x="6697458" y="3338112"/>
            <a:ext cx="478042" cy="3942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aseline="-25000" dirty="0">
              <a:solidFill>
                <a:schemeClr val="tx1"/>
              </a:solidFill>
            </a:endParaRPr>
          </a:p>
        </p:txBody>
      </p:sp>
      <p:sp>
        <p:nvSpPr>
          <p:cNvPr id="4" name="TextBox 3"/>
          <p:cNvSpPr txBox="1"/>
          <p:nvPr/>
        </p:nvSpPr>
        <p:spPr>
          <a:xfrm>
            <a:off x="6649830" y="3331954"/>
            <a:ext cx="573298" cy="461665"/>
          </a:xfrm>
          <a:prstGeom prst="rect">
            <a:avLst/>
          </a:prstGeom>
          <a:noFill/>
        </p:spPr>
        <p:txBody>
          <a:bodyPr wrap="none" rtlCol="0">
            <a:spAutoFit/>
          </a:bodyPr>
          <a:lstStyle/>
          <a:p>
            <a:r>
              <a:rPr lang="en-US" sz="2400" dirty="0"/>
              <a:t>h</a:t>
            </a:r>
            <a:r>
              <a:rPr lang="en-US" sz="2400" baseline="-25000" dirty="0"/>
              <a:t>t-1</a:t>
            </a:r>
          </a:p>
        </p:txBody>
      </p:sp>
      <p:sp>
        <p:nvSpPr>
          <p:cNvPr id="5" name="Rectangle 4"/>
          <p:cNvSpPr/>
          <p:nvPr/>
        </p:nvSpPr>
        <p:spPr>
          <a:xfrm>
            <a:off x="1770238" y="3467100"/>
            <a:ext cx="373820" cy="523220"/>
          </a:xfrm>
          <a:prstGeom prst="rect">
            <a:avLst/>
          </a:prstGeom>
        </p:spPr>
        <p:txBody>
          <a:bodyPr wrap="none">
            <a:spAutoFit/>
          </a:bodyPr>
          <a:lstStyle/>
          <a:p>
            <a:pPr lvl="0"/>
            <a:r>
              <a:rPr lang="en-US" sz="2800" dirty="0">
                <a:solidFill>
                  <a:prstClr val="black"/>
                </a:solidFill>
              </a:rPr>
              <a:t>h</a:t>
            </a:r>
            <a:endParaRPr lang="en-US" sz="2800" baseline="-25000" dirty="0">
              <a:solidFill>
                <a:prstClr val="black"/>
              </a:solidFill>
            </a:endParaRPr>
          </a:p>
        </p:txBody>
      </p:sp>
      <p:sp>
        <p:nvSpPr>
          <p:cNvPr id="21" name="Rounded Rectangle 20"/>
          <p:cNvSpPr/>
          <p:nvPr/>
        </p:nvSpPr>
        <p:spPr>
          <a:xfrm>
            <a:off x="8361158" y="3338112"/>
            <a:ext cx="478042" cy="3942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aseline="-25000" dirty="0">
              <a:solidFill>
                <a:schemeClr val="tx1"/>
              </a:solidFill>
            </a:endParaRPr>
          </a:p>
        </p:txBody>
      </p:sp>
      <p:sp>
        <p:nvSpPr>
          <p:cNvPr id="22" name="TextBox 21"/>
          <p:cNvSpPr txBox="1"/>
          <p:nvPr/>
        </p:nvSpPr>
        <p:spPr>
          <a:xfrm>
            <a:off x="8313530" y="3331954"/>
            <a:ext cx="412742" cy="461665"/>
          </a:xfrm>
          <a:prstGeom prst="rect">
            <a:avLst/>
          </a:prstGeom>
          <a:noFill/>
        </p:spPr>
        <p:txBody>
          <a:bodyPr wrap="none" rtlCol="0">
            <a:spAutoFit/>
          </a:bodyPr>
          <a:lstStyle/>
          <a:p>
            <a:r>
              <a:rPr lang="en-US" sz="2400" dirty="0"/>
              <a:t>h</a:t>
            </a:r>
            <a:r>
              <a:rPr lang="en-US" sz="2400" baseline="-25000" dirty="0"/>
              <a:t>t</a:t>
            </a:r>
          </a:p>
        </p:txBody>
      </p:sp>
      <p:sp>
        <p:nvSpPr>
          <p:cNvPr id="23" name="Rounded Rectangle 22"/>
          <p:cNvSpPr/>
          <p:nvPr/>
        </p:nvSpPr>
        <p:spPr>
          <a:xfrm>
            <a:off x="10008395" y="3350255"/>
            <a:ext cx="478042" cy="3942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aseline="-25000" dirty="0">
              <a:solidFill>
                <a:schemeClr val="tx1"/>
              </a:solidFill>
            </a:endParaRPr>
          </a:p>
        </p:txBody>
      </p:sp>
      <p:sp>
        <p:nvSpPr>
          <p:cNvPr id="24" name="TextBox 23"/>
          <p:cNvSpPr txBox="1"/>
          <p:nvPr/>
        </p:nvSpPr>
        <p:spPr>
          <a:xfrm>
            <a:off x="9960767" y="3344097"/>
            <a:ext cx="619529" cy="461665"/>
          </a:xfrm>
          <a:prstGeom prst="rect">
            <a:avLst/>
          </a:prstGeom>
          <a:noFill/>
        </p:spPr>
        <p:txBody>
          <a:bodyPr wrap="none" rtlCol="0">
            <a:spAutoFit/>
          </a:bodyPr>
          <a:lstStyle/>
          <a:p>
            <a:r>
              <a:rPr lang="en-US" sz="2400" dirty="0"/>
              <a:t>h</a:t>
            </a:r>
            <a:r>
              <a:rPr lang="en-US" sz="2400" baseline="-25000" dirty="0"/>
              <a:t>t+1</a:t>
            </a:r>
          </a:p>
        </p:txBody>
      </p:sp>
      <p:sp>
        <p:nvSpPr>
          <p:cNvPr id="25" name="TextBox 24"/>
          <p:cNvSpPr txBox="1"/>
          <p:nvPr/>
        </p:nvSpPr>
        <p:spPr>
          <a:xfrm>
            <a:off x="7836361" y="5673896"/>
            <a:ext cx="2984215" cy="369332"/>
          </a:xfrm>
          <a:prstGeom prst="rect">
            <a:avLst/>
          </a:prstGeom>
          <a:noFill/>
        </p:spPr>
        <p:txBody>
          <a:bodyPr wrap="none" rtlCol="0">
            <a:spAutoFit/>
          </a:bodyPr>
          <a:lstStyle/>
          <a:p>
            <a:r>
              <a:rPr lang="en-US" dirty="0">
                <a:solidFill>
                  <a:srgbClr val="FF0000"/>
                </a:solidFill>
              </a:rPr>
              <a:t>Parameters (recurrently used)</a:t>
            </a:r>
          </a:p>
        </p:txBody>
      </p:sp>
      <p:cxnSp>
        <p:nvCxnSpPr>
          <p:cNvPr id="27" name="Curved Connector 26"/>
          <p:cNvCxnSpPr>
            <a:stCxn id="25" idx="0"/>
          </p:cNvCxnSpPr>
          <p:nvPr/>
        </p:nvCxnSpPr>
        <p:spPr>
          <a:xfrm rot="16200000" flipV="1">
            <a:off x="8460578" y="4806004"/>
            <a:ext cx="863283" cy="872501"/>
          </a:xfrm>
          <a:prstGeom prst="curvedConnector2">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28" name="Curved Connector 27"/>
          <p:cNvCxnSpPr/>
          <p:nvPr/>
        </p:nvCxnSpPr>
        <p:spPr>
          <a:xfrm rot="10800000">
            <a:off x="6992492" y="4740219"/>
            <a:ext cx="2335976" cy="926849"/>
          </a:xfrm>
          <a:prstGeom prst="curvedConnector3">
            <a:avLst>
              <a:gd name="adj1" fmla="val 65223"/>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29" name="Curved Connector 28"/>
          <p:cNvCxnSpPr>
            <a:stCxn id="25" idx="0"/>
          </p:cNvCxnSpPr>
          <p:nvPr/>
        </p:nvCxnSpPr>
        <p:spPr>
          <a:xfrm rot="5400000" flipH="1" flipV="1">
            <a:off x="9212252" y="4877751"/>
            <a:ext cx="912363" cy="679928"/>
          </a:xfrm>
          <a:prstGeom prst="curvedConnector3">
            <a:avLst>
              <a:gd name="adj1" fmla="val 50000"/>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33" name="Curved Connector 32"/>
          <p:cNvCxnSpPr/>
          <p:nvPr/>
        </p:nvCxnSpPr>
        <p:spPr>
          <a:xfrm rot="10800000">
            <a:off x="7428746" y="4293882"/>
            <a:ext cx="1899722" cy="1297986"/>
          </a:xfrm>
          <a:prstGeom prst="curvedConnector3">
            <a:avLst>
              <a:gd name="adj1" fmla="val 53342"/>
            </a:avLst>
          </a:prstGeom>
          <a:ln w="19050">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37" name="Curved Connector 36"/>
          <p:cNvCxnSpPr/>
          <p:nvPr/>
        </p:nvCxnSpPr>
        <p:spPr>
          <a:xfrm rot="16200000" flipV="1">
            <a:off x="8505032" y="4843631"/>
            <a:ext cx="1311962" cy="334911"/>
          </a:xfrm>
          <a:prstGeom prst="curvedConnector3">
            <a:avLst>
              <a:gd name="adj1" fmla="val 50000"/>
            </a:avLst>
          </a:prstGeom>
          <a:ln w="19050">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40" name="Curved Connector 39"/>
          <p:cNvCxnSpPr>
            <a:stCxn id="25" idx="0"/>
          </p:cNvCxnSpPr>
          <p:nvPr/>
        </p:nvCxnSpPr>
        <p:spPr>
          <a:xfrm rot="5400000" flipH="1" flipV="1">
            <a:off x="9264377" y="4357976"/>
            <a:ext cx="1380013" cy="1251829"/>
          </a:xfrm>
          <a:prstGeom prst="curvedConnector3">
            <a:avLst>
              <a:gd name="adj1" fmla="val -1536"/>
            </a:avLst>
          </a:prstGeom>
          <a:ln w="19050">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46" name="Curved Connector 45"/>
          <p:cNvCxnSpPr>
            <a:stCxn id="25" idx="1"/>
          </p:cNvCxnSpPr>
          <p:nvPr/>
        </p:nvCxnSpPr>
        <p:spPr>
          <a:xfrm rot="10800000">
            <a:off x="6334497" y="3301190"/>
            <a:ext cx="1501865" cy="2557373"/>
          </a:xfrm>
          <a:prstGeom prst="curvedConnector2">
            <a:avLst/>
          </a:prstGeom>
          <a:ln w="19050">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49" name="Curved Connector 48"/>
          <p:cNvCxnSpPr>
            <a:stCxn id="25" idx="1"/>
          </p:cNvCxnSpPr>
          <p:nvPr/>
        </p:nvCxnSpPr>
        <p:spPr>
          <a:xfrm rot="10800000" flipH="1">
            <a:off x="7836360" y="3344098"/>
            <a:ext cx="180393" cy="2514464"/>
          </a:xfrm>
          <a:prstGeom prst="curvedConnector4">
            <a:avLst>
              <a:gd name="adj1" fmla="val -126723"/>
              <a:gd name="adj2" fmla="val 65794"/>
            </a:avLst>
          </a:prstGeom>
          <a:ln w="19050">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31" name="Curved Connector 30">
            <a:extLst>
              <a:ext uri="{FF2B5EF4-FFF2-40B4-BE49-F238E27FC236}">
                <a16:creationId xmlns:a16="http://schemas.microsoft.com/office/drawing/2014/main" id="{348C207F-C196-564C-BA23-F7E817E7758B}"/>
              </a:ext>
            </a:extLst>
          </p:cNvPr>
          <p:cNvCxnSpPr>
            <a:cxnSpLocks/>
            <a:stCxn id="25" idx="0"/>
          </p:cNvCxnSpPr>
          <p:nvPr/>
        </p:nvCxnSpPr>
        <p:spPr>
          <a:xfrm rot="16200000" flipV="1">
            <a:off x="5210945" y="1556371"/>
            <a:ext cx="2256863" cy="5978187"/>
          </a:xfrm>
          <a:prstGeom prst="curvedConnector2">
            <a:avLst/>
          </a:prstGeom>
          <a:ln w="19050">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34" name="Curved Connector 33">
            <a:extLst>
              <a:ext uri="{FF2B5EF4-FFF2-40B4-BE49-F238E27FC236}">
                <a16:creationId xmlns:a16="http://schemas.microsoft.com/office/drawing/2014/main" id="{7F5B55BD-40E3-0C43-ACB3-72DFD1388FC5}"/>
              </a:ext>
            </a:extLst>
          </p:cNvPr>
          <p:cNvCxnSpPr>
            <a:cxnSpLocks/>
            <a:stCxn id="25" idx="1"/>
          </p:cNvCxnSpPr>
          <p:nvPr/>
        </p:nvCxnSpPr>
        <p:spPr>
          <a:xfrm rot="10800000">
            <a:off x="2033983" y="3239968"/>
            <a:ext cx="5802378" cy="2618595"/>
          </a:xfrm>
          <a:prstGeom prst="curvedConnector3">
            <a:avLst>
              <a:gd name="adj1" fmla="val 71899"/>
            </a:avLst>
          </a:prstGeom>
          <a:ln w="19050">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38" name="Curved Connector 37">
            <a:extLst>
              <a:ext uri="{FF2B5EF4-FFF2-40B4-BE49-F238E27FC236}">
                <a16:creationId xmlns:a16="http://schemas.microsoft.com/office/drawing/2014/main" id="{2C22A7D5-FF6A-7143-9B99-6F3FA558DA43}"/>
              </a:ext>
            </a:extLst>
          </p:cNvPr>
          <p:cNvCxnSpPr>
            <a:cxnSpLocks/>
            <a:stCxn id="25" idx="0"/>
          </p:cNvCxnSpPr>
          <p:nvPr/>
        </p:nvCxnSpPr>
        <p:spPr>
          <a:xfrm rot="16200000" flipV="1">
            <a:off x="5249737" y="1595163"/>
            <a:ext cx="1012598" cy="7144867"/>
          </a:xfrm>
          <a:prstGeom prst="curvedConnector2">
            <a:avLst/>
          </a:prstGeom>
          <a:ln w="19050">
            <a:solidFill>
              <a:schemeClr val="accent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32499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Recurrent Neural Networks (RNNs)</a:t>
            </a:r>
          </a:p>
        </p:txBody>
      </p:sp>
      <p:sp>
        <p:nvSpPr>
          <p:cNvPr id="3" name="Content Placeholder 2"/>
          <p:cNvSpPr>
            <a:spLocks noGrp="1"/>
          </p:cNvSpPr>
          <p:nvPr>
            <p:ph idx="1"/>
          </p:nvPr>
        </p:nvSpPr>
        <p:spPr/>
        <p:txBody>
          <a:bodyPr/>
          <a:lstStyle/>
          <a:p>
            <a:r>
              <a:rPr lang="en-US" dirty="0"/>
              <a:t>Mathematically, the computation at each time step:</a:t>
            </a:r>
          </a:p>
          <a:p>
            <a:endParaRPr lang="en-US" dirty="0"/>
          </a:p>
        </p:txBody>
      </p:sp>
      <p:pic>
        <p:nvPicPr>
          <p:cNvPr id="4" name="Picture 3"/>
          <p:cNvPicPr>
            <a:picLocks noChangeAspect="1"/>
          </p:cNvPicPr>
          <p:nvPr/>
        </p:nvPicPr>
        <p:blipFill rotWithShape="1">
          <a:blip r:embed="rId2"/>
          <a:srcRect r="13683"/>
          <a:stretch/>
        </p:blipFill>
        <p:spPr>
          <a:xfrm>
            <a:off x="2171456" y="3429000"/>
            <a:ext cx="6245631" cy="1717431"/>
          </a:xfrm>
          <a:prstGeom prst="rect">
            <a:avLst/>
          </a:prstGeom>
        </p:spPr>
      </p:pic>
      <p:pic>
        <p:nvPicPr>
          <p:cNvPr id="5" name="Picture 4"/>
          <p:cNvPicPr>
            <a:picLocks noChangeAspect="1"/>
          </p:cNvPicPr>
          <p:nvPr/>
        </p:nvPicPr>
        <p:blipFill rotWithShape="1">
          <a:blip r:embed="rId3"/>
          <a:srcRect r="82579"/>
          <a:stretch/>
        </p:blipFill>
        <p:spPr>
          <a:xfrm>
            <a:off x="849593" y="2441575"/>
            <a:ext cx="1758950" cy="4051300"/>
          </a:xfrm>
          <a:prstGeom prst="rect">
            <a:avLst/>
          </a:prstGeom>
        </p:spPr>
      </p:pic>
      <p:grpSp>
        <p:nvGrpSpPr>
          <p:cNvPr id="22" name="Group 21">
            <a:extLst>
              <a:ext uri="{FF2B5EF4-FFF2-40B4-BE49-F238E27FC236}">
                <a16:creationId xmlns:a16="http://schemas.microsoft.com/office/drawing/2014/main" id="{D6B508C8-6570-F49A-4CB4-08393EAC322C}"/>
              </a:ext>
            </a:extLst>
          </p:cNvPr>
          <p:cNvGrpSpPr/>
          <p:nvPr/>
        </p:nvGrpSpPr>
        <p:grpSpPr>
          <a:xfrm>
            <a:off x="6224954" y="2900559"/>
            <a:ext cx="4882333" cy="707886"/>
            <a:chOff x="6224954" y="2900559"/>
            <a:chExt cx="4882333" cy="707886"/>
          </a:xfrm>
        </p:grpSpPr>
        <p:sp>
          <p:nvSpPr>
            <p:cNvPr id="6" name="TextBox 5">
              <a:extLst>
                <a:ext uri="{FF2B5EF4-FFF2-40B4-BE49-F238E27FC236}">
                  <a16:creationId xmlns:a16="http://schemas.microsoft.com/office/drawing/2014/main" id="{DB94474B-1C9D-F645-B5CB-066F5F437372}"/>
                </a:ext>
              </a:extLst>
            </p:cNvPr>
            <p:cNvSpPr txBox="1"/>
            <p:nvPr/>
          </p:nvSpPr>
          <p:spPr>
            <a:xfrm>
              <a:off x="6877369" y="2900559"/>
              <a:ext cx="4229918" cy="707886"/>
            </a:xfrm>
            <a:prstGeom prst="rect">
              <a:avLst/>
            </a:prstGeom>
            <a:noFill/>
            <a:ln>
              <a:solidFill>
                <a:schemeClr val="accent1">
                  <a:lumMod val="75000"/>
                </a:schemeClr>
              </a:solidFill>
            </a:ln>
          </p:spPr>
          <p:txBody>
            <a:bodyPr wrap="square" rtlCol="0">
              <a:spAutoFit/>
            </a:bodyPr>
            <a:lstStyle/>
            <a:p>
              <a:r>
                <a:rPr lang="en-US" sz="2000" dirty="0">
                  <a:solidFill>
                    <a:srgbClr val="0070C0"/>
                  </a:solidFill>
                </a:rPr>
                <a:t>Linear combination of the current input and previous step’s “memory”</a:t>
              </a:r>
            </a:p>
          </p:txBody>
        </p:sp>
        <p:cxnSp>
          <p:nvCxnSpPr>
            <p:cNvPr id="11" name="Straight Arrow Connector 10">
              <a:extLst>
                <a:ext uri="{FF2B5EF4-FFF2-40B4-BE49-F238E27FC236}">
                  <a16:creationId xmlns:a16="http://schemas.microsoft.com/office/drawing/2014/main" id="{AD91BD4E-087B-88C0-5E33-D491CF239A98}"/>
                </a:ext>
              </a:extLst>
            </p:cNvPr>
            <p:cNvCxnSpPr>
              <a:stCxn id="6" idx="1"/>
            </p:cNvCxnSpPr>
            <p:nvPr/>
          </p:nvCxnSpPr>
          <p:spPr>
            <a:xfrm flipH="1">
              <a:off x="6224954" y="3254502"/>
              <a:ext cx="652415" cy="174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06C7972A-1D82-33C7-2BB4-3A174B9CC92D}"/>
              </a:ext>
            </a:extLst>
          </p:cNvPr>
          <p:cNvGrpSpPr/>
          <p:nvPr/>
        </p:nvGrpSpPr>
        <p:grpSpPr>
          <a:xfrm>
            <a:off x="5304907" y="3743183"/>
            <a:ext cx="5812105" cy="400110"/>
            <a:chOff x="5304907" y="3743183"/>
            <a:chExt cx="5812105" cy="400110"/>
          </a:xfrm>
        </p:grpSpPr>
        <p:sp>
          <p:nvSpPr>
            <p:cNvPr id="7" name="TextBox 6">
              <a:extLst>
                <a:ext uri="{FF2B5EF4-FFF2-40B4-BE49-F238E27FC236}">
                  <a16:creationId xmlns:a16="http://schemas.microsoft.com/office/drawing/2014/main" id="{AAAA1851-6210-0045-8DAA-193C57A31044}"/>
                </a:ext>
              </a:extLst>
            </p:cNvPr>
            <p:cNvSpPr txBox="1"/>
            <p:nvPr/>
          </p:nvSpPr>
          <p:spPr>
            <a:xfrm>
              <a:off x="6887094" y="3743183"/>
              <a:ext cx="4229918" cy="400110"/>
            </a:xfrm>
            <a:prstGeom prst="rect">
              <a:avLst/>
            </a:prstGeom>
            <a:noFill/>
            <a:ln>
              <a:solidFill>
                <a:schemeClr val="accent1">
                  <a:lumMod val="75000"/>
                </a:schemeClr>
              </a:solidFill>
            </a:ln>
          </p:spPr>
          <p:txBody>
            <a:bodyPr wrap="square" rtlCol="0">
              <a:spAutoFit/>
            </a:bodyPr>
            <a:lstStyle/>
            <a:p>
              <a:r>
                <a:rPr lang="en-US" sz="2000" dirty="0">
                  <a:solidFill>
                    <a:srgbClr val="0070C0"/>
                  </a:solidFill>
                </a:rPr>
                <a:t>Activation function (add non-linearity)</a:t>
              </a:r>
            </a:p>
          </p:txBody>
        </p:sp>
        <p:cxnSp>
          <p:nvCxnSpPr>
            <p:cNvPr id="12" name="Straight Arrow Connector 11">
              <a:extLst>
                <a:ext uri="{FF2B5EF4-FFF2-40B4-BE49-F238E27FC236}">
                  <a16:creationId xmlns:a16="http://schemas.microsoft.com/office/drawing/2014/main" id="{F251B660-BFB6-A2E6-68B7-5FDB41D32E21}"/>
                </a:ext>
              </a:extLst>
            </p:cNvPr>
            <p:cNvCxnSpPr>
              <a:cxnSpLocks/>
            </p:cNvCxnSpPr>
            <p:nvPr/>
          </p:nvCxnSpPr>
          <p:spPr>
            <a:xfrm flipH="1">
              <a:off x="5304907" y="3927231"/>
              <a:ext cx="1572461" cy="542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5C2FC12-64E1-CEFA-6B37-014F2A7466FC}"/>
              </a:ext>
            </a:extLst>
          </p:cNvPr>
          <p:cNvGrpSpPr/>
          <p:nvPr/>
        </p:nvGrpSpPr>
        <p:grpSpPr>
          <a:xfrm>
            <a:off x="5304907" y="4264892"/>
            <a:ext cx="6199744" cy="707886"/>
            <a:chOff x="5304907" y="4264892"/>
            <a:chExt cx="6199744" cy="707886"/>
          </a:xfrm>
        </p:grpSpPr>
        <p:sp>
          <p:nvSpPr>
            <p:cNvPr id="8" name="TextBox 7">
              <a:extLst>
                <a:ext uri="{FF2B5EF4-FFF2-40B4-BE49-F238E27FC236}">
                  <a16:creationId xmlns:a16="http://schemas.microsoft.com/office/drawing/2014/main" id="{748A14D3-ED9D-EB45-8CEE-3ABEAD63F359}"/>
                </a:ext>
              </a:extLst>
            </p:cNvPr>
            <p:cNvSpPr txBox="1"/>
            <p:nvPr/>
          </p:nvSpPr>
          <p:spPr>
            <a:xfrm>
              <a:off x="6877368" y="4264892"/>
              <a:ext cx="4627283" cy="707886"/>
            </a:xfrm>
            <a:prstGeom prst="rect">
              <a:avLst/>
            </a:prstGeom>
            <a:noFill/>
            <a:ln>
              <a:solidFill>
                <a:schemeClr val="accent1">
                  <a:lumMod val="75000"/>
                </a:schemeClr>
              </a:solidFill>
            </a:ln>
          </p:spPr>
          <p:txBody>
            <a:bodyPr wrap="square" rtlCol="0">
              <a:spAutoFit/>
            </a:bodyPr>
            <a:lstStyle/>
            <a:p>
              <a:r>
                <a:rPr lang="en-US" sz="2000" dirty="0">
                  <a:solidFill>
                    <a:srgbClr val="0070C0"/>
                  </a:solidFill>
                </a:rPr>
                <a:t>Linear transformation to convert current “memory” to output </a:t>
              </a:r>
              <a:r>
                <a:rPr lang="en-US" sz="2000" dirty="0" err="1">
                  <a:solidFill>
                    <a:srgbClr val="0070C0"/>
                  </a:solidFill>
                </a:rPr>
                <a:t>vec</a:t>
              </a:r>
              <a:r>
                <a:rPr lang="en-US" sz="2000" dirty="0">
                  <a:solidFill>
                    <a:srgbClr val="0070C0"/>
                  </a:solidFill>
                </a:rPr>
                <a:t>.</a:t>
              </a:r>
            </a:p>
          </p:txBody>
        </p:sp>
        <p:cxnSp>
          <p:nvCxnSpPr>
            <p:cNvPr id="15" name="Straight Arrow Connector 14">
              <a:extLst>
                <a:ext uri="{FF2B5EF4-FFF2-40B4-BE49-F238E27FC236}">
                  <a16:creationId xmlns:a16="http://schemas.microsoft.com/office/drawing/2014/main" id="{7A15539C-DBF2-77A7-B0B5-E4BBB7863963}"/>
                </a:ext>
              </a:extLst>
            </p:cNvPr>
            <p:cNvCxnSpPr>
              <a:cxnSpLocks/>
              <a:stCxn id="8" idx="1"/>
            </p:cNvCxnSpPr>
            <p:nvPr/>
          </p:nvCxnSpPr>
          <p:spPr>
            <a:xfrm flipH="1" flipV="1">
              <a:off x="5304907" y="4426987"/>
              <a:ext cx="1572461" cy="1918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4FF2817-9C85-EAEA-A5B3-C0E09D8426F6}"/>
              </a:ext>
            </a:extLst>
          </p:cNvPr>
          <p:cNvGrpSpPr/>
          <p:nvPr/>
        </p:nvGrpSpPr>
        <p:grpSpPr>
          <a:xfrm>
            <a:off x="5462954" y="4972778"/>
            <a:ext cx="6193648" cy="571134"/>
            <a:chOff x="5462954" y="4972778"/>
            <a:chExt cx="6193648" cy="571134"/>
          </a:xfrm>
        </p:grpSpPr>
        <p:sp>
          <p:nvSpPr>
            <p:cNvPr id="9" name="TextBox 8">
              <a:extLst>
                <a:ext uri="{FF2B5EF4-FFF2-40B4-BE49-F238E27FC236}">
                  <a16:creationId xmlns:a16="http://schemas.microsoft.com/office/drawing/2014/main" id="{DD6F5E1C-7B1D-4F45-B94A-532BB48333CF}"/>
                </a:ext>
              </a:extLst>
            </p:cNvPr>
            <p:cNvSpPr txBox="1"/>
            <p:nvPr/>
          </p:nvSpPr>
          <p:spPr>
            <a:xfrm>
              <a:off x="6877368" y="5143802"/>
              <a:ext cx="4779234" cy="400110"/>
            </a:xfrm>
            <a:prstGeom prst="rect">
              <a:avLst/>
            </a:prstGeom>
            <a:noFill/>
            <a:ln>
              <a:solidFill>
                <a:schemeClr val="accent1">
                  <a:lumMod val="75000"/>
                </a:schemeClr>
              </a:solidFill>
            </a:ln>
          </p:spPr>
          <p:txBody>
            <a:bodyPr wrap="square" rtlCol="0">
              <a:spAutoFit/>
            </a:bodyPr>
            <a:lstStyle/>
            <a:p>
              <a:r>
                <a:rPr lang="en-US" sz="2000" dirty="0">
                  <a:solidFill>
                    <a:srgbClr val="0070C0"/>
                  </a:solidFill>
                </a:rPr>
                <a:t>Make predictions based on the output </a:t>
              </a:r>
              <a:r>
                <a:rPr lang="en-US" sz="2000" dirty="0" err="1">
                  <a:solidFill>
                    <a:srgbClr val="0070C0"/>
                  </a:solidFill>
                </a:rPr>
                <a:t>vec</a:t>
              </a:r>
              <a:r>
                <a:rPr lang="en-US" sz="2000" dirty="0">
                  <a:solidFill>
                    <a:srgbClr val="0070C0"/>
                  </a:solidFill>
                </a:rPr>
                <a:t>.</a:t>
              </a:r>
            </a:p>
          </p:txBody>
        </p:sp>
        <p:cxnSp>
          <p:nvCxnSpPr>
            <p:cNvPr id="18" name="Straight Arrow Connector 17">
              <a:extLst>
                <a:ext uri="{FF2B5EF4-FFF2-40B4-BE49-F238E27FC236}">
                  <a16:creationId xmlns:a16="http://schemas.microsoft.com/office/drawing/2014/main" id="{5547D50F-488B-0CD2-C39F-368D2599302D}"/>
                </a:ext>
              </a:extLst>
            </p:cNvPr>
            <p:cNvCxnSpPr>
              <a:cxnSpLocks/>
              <a:stCxn id="9" idx="1"/>
            </p:cNvCxnSpPr>
            <p:nvPr/>
          </p:nvCxnSpPr>
          <p:spPr>
            <a:xfrm flipH="1" flipV="1">
              <a:off x="5462954" y="4972778"/>
              <a:ext cx="1414414" cy="371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CB1350C8-0CCD-4291-A0E2-C85382C72C94}"/>
              </a:ext>
            </a:extLst>
          </p:cNvPr>
          <p:cNvSpPr/>
          <p:nvPr/>
        </p:nvSpPr>
        <p:spPr>
          <a:xfrm>
            <a:off x="838200" y="4182720"/>
            <a:ext cx="354496" cy="523220"/>
          </a:xfrm>
          <a:prstGeom prst="rect">
            <a:avLst/>
          </a:prstGeom>
          <a:solidFill>
            <a:schemeClr val="bg1"/>
          </a:solidFill>
        </p:spPr>
        <p:txBody>
          <a:bodyPr wrap="square">
            <a:spAutoFit/>
          </a:bodyPr>
          <a:lstStyle/>
          <a:p>
            <a:pPr lvl="0"/>
            <a:r>
              <a:rPr lang="en-US" sz="2800" dirty="0">
                <a:solidFill>
                  <a:prstClr val="black"/>
                </a:solidFill>
              </a:rPr>
              <a:t>h</a:t>
            </a:r>
            <a:endParaRPr lang="en-US" sz="2800" baseline="-25000" dirty="0">
              <a:solidFill>
                <a:prstClr val="black"/>
              </a:solidFill>
            </a:endParaRPr>
          </a:p>
        </p:txBody>
      </p:sp>
    </p:spTree>
    <p:extLst>
      <p:ext uri="{BB962C8B-B14F-4D97-AF65-F5344CB8AC3E}">
        <p14:creationId xmlns:p14="http://schemas.microsoft.com/office/powerpoint/2010/main" val="58291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10" y="476480"/>
            <a:ext cx="10018713" cy="922662"/>
          </a:xfrm>
        </p:spPr>
        <p:txBody>
          <a:bodyPr>
            <a:normAutofit/>
          </a:bodyPr>
          <a:lstStyle/>
          <a:p>
            <a:pPr algn="l"/>
            <a:r>
              <a:rPr lang="en-US" dirty="0">
                <a:latin typeface="Calibri" panose="020F0502020204030204" pitchFamily="34" charset="0"/>
                <a:cs typeface="Calibri" panose="020F0502020204030204" pitchFamily="34" charset="0"/>
              </a:rPr>
              <a:t>Long-Term Dependencies</a:t>
            </a:r>
          </a:p>
        </p:txBody>
      </p:sp>
      <p:sp>
        <p:nvSpPr>
          <p:cNvPr id="12" name="Slide Number Placeholder 11"/>
          <p:cNvSpPr>
            <a:spLocks noGrp="1"/>
          </p:cNvSpPr>
          <p:nvPr>
            <p:ph type="sldNum" sz="quarter" idx="12"/>
          </p:nvPr>
        </p:nvSpPr>
        <p:spPr/>
        <p:txBody>
          <a:bodyPr/>
          <a:lstStyle/>
          <a:p>
            <a:fld id="{A87AB4FD-5280-400C-A576-39B31E1468B0}" type="slidenum">
              <a:rPr lang="en-US" smtClean="0"/>
              <a:t>9</a:t>
            </a:fld>
            <a:endParaRPr lang="en-US" dirty="0"/>
          </a:p>
        </p:txBody>
      </p:sp>
      <p:sp>
        <p:nvSpPr>
          <p:cNvPr id="30" name="Rectangle 3"/>
          <p:cNvSpPr txBox="1">
            <a:spLocks noChangeArrowheads="1"/>
          </p:cNvSpPr>
          <p:nvPr/>
        </p:nvSpPr>
        <p:spPr>
          <a:xfrm>
            <a:off x="1382711" y="1560709"/>
            <a:ext cx="10018712" cy="4671547"/>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latin typeface="Calibri" panose="020F0502020204030204" pitchFamily="34" charset="0"/>
                <a:cs typeface="Calibri" panose="020F0502020204030204" pitchFamily="34" charset="0"/>
              </a:rPr>
              <a:t>Is RNN capable of capturing </a:t>
            </a:r>
            <a:r>
              <a:rPr lang="en-US" sz="2800" dirty="0">
                <a:solidFill>
                  <a:srgbClr val="33CC33"/>
                </a:solidFill>
                <a:latin typeface="Calibri" panose="020F0502020204030204" pitchFamily="34" charset="0"/>
                <a:cs typeface="Calibri" panose="020F0502020204030204" pitchFamily="34" charset="0"/>
              </a:rPr>
              <a:t>long-term dependencies</a:t>
            </a:r>
            <a:r>
              <a:rPr lang="en-US" sz="2800" dirty="0">
                <a:latin typeface="Calibri" panose="020F0502020204030204" pitchFamily="34" charset="0"/>
                <a:cs typeface="Calibri" panose="020F0502020204030204" pitchFamily="34" charset="0"/>
              </a:rPr>
              <a:t>?</a:t>
            </a:r>
            <a:endParaRPr lang="en-US" sz="9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What does it mean by “long-term”? Consider an example</a:t>
            </a:r>
            <a:endParaRPr lang="en-US" dirty="0">
              <a:latin typeface="Calibri" panose="020F0502020204030204" pitchFamily="34" charset="0"/>
              <a:cs typeface="Calibri" panose="020F0502020204030204" pitchFamily="34" charset="0"/>
            </a:endParaRPr>
          </a:p>
        </p:txBody>
      </p:sp>
      <p:sp>
        <p:nvSpPr>
          <p:cNvPr id="2" name="TextBox 1"/>
          <p:cNvSpPr txBox="1"/>
          <p:nvPr/>
        </p:nvSpPr>
        <p:spPr>
          <a:xfrm>
            <a:off x="1861794" y="2885688"/>
            <a:ext cx="9263743" cy="3046988"/>
          </a:xfrm>
          <a:prstGeom prst="rect">
            <a:avLst/>
          </a:prstGeom>
          <a:noFill/>
        </p:spPr>
        <p:txBody>
          <a:bodyPr wrap="square" rtlCol="0">
            <a:spAutoFit/>
          </a:bodyPr>
          <a:lstStyle/>
          <a:p>
            <a:r>
              <a:rPr lang="en-US" sz="2400" dirty="0">
                <a:solidFill>
                  <a:srgbClr val="0070C0"/>
                </a:solidFill>
              </a:rPr>
              <a:t>Kevin's eye was caught by one number that was highlighted in the last report; this number represented the new algorithm's ability to create lengthy and coherent text on its own. This is unprecedented. The text contained more than 500 words, but the algorithm had generated many more than that – several thousands in fact. Kevin opened up two other files that contained several thousand words of AI generated text each. ...[52 words]... </a:t>
            </a:r>
          </a:p>
          <a:p>
            <a:r>
              <a:rPr lang="en-US" sz="2400" dirty="0">
                <a:solidFill>
                  <a:srgbClr val="0070C0"/>
                </a:solidFill>
              </a:rPr>
              <a:t>Kevin rubbed his hands together in ___</a:t>
            </a:r>
            <a:endParaRPr lang="en-US" sz="24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200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45198</TotalTime>
  <Words>1759</Words>
  <Application>Microsoft Macintosh PowerPoint</Application>
  <PresentationFormat>Widescreen</PresentationFormat>
  <Paragraphs>237</Paragraphs>
  <Slides>40</Slides>
  <Notes>16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7" baseType="lpstr">
      <vt:lpstr>Arial</vt:lpstr>
      <vt:lpstr>Calibri</vt:lpstr>
      <vt:lpstr>Calibri Light</vt:lpstr>
      <vt:lpstr>Cambria Math</vt:lpstr>
      <vt:lpstr>Times New Roman</vt:lpstr>
      <vt:lpstr>Office Theme</vt:lpstr>
      <vt:lpstr>Equation</vt:lpstr>
      <vt:lpstr>Recurrent Neural Network (RNN) Language Models</vt:lpstr>
      <vt:lpstr>Important Announcements </vt:lpstr>
      <vt:lpstr>Outline</vt:lpstr>
      <vt:lpstr>Rcall Feedforward Neural language model</vt:lpstr>
      <vt:lpstr>Recurrent Neural Networks (RNNs)</vt:lpstr>
      <vt:lpstr>Recurrent Neural Networks (RNNs)</vt:lpstr>
      <vt:lpstr>Recurrent Neural Networks (RNNs)</vt:lpstr>
      <vt:lpstr>Recurrent Neural Networks (RNNs)</vt:lpstr>
      <vt:lpstr>Long-Term Dependencies</vt:lpstr>
      <vt:lpstr>Problem of Long-Term Dependencies</vt:lpstr>
      <vt:lpstr>Long Short Term Memory (LSTM)</vt:lpstr>
      <vt:lpstr>Difference between RNN and LSTM</vt:lpstr>
      <vt:lpstr>Core Idea Behind LSTM</vt:lpstr>
      <vt:lpstr>Step-by-Step LSTM Walk Through</vt:lpstr>
      <vt:lpstr>Step-by-Step LSTM Walk Through</vt:lpstr>
      <vt:lpstr>Step-by-Step LSTM Walk Through</vt:lpstr>
      <vt:lpstr>Step-by-Step LSTM Walk Through</vt:lpstr>
      <vt:lpstr>Putting Everything Together</vt:lpstr>
      <vt:lpstr>LSTMs Summary</vt:lpstr>
      <vt:lpstr>RNN/LSTM Language Models</vt:lpstr>
      <vt:lpstr>RNN/LSTM Language Models</vt:lpstr>
      <vt:lpstr>PowerPoint Presentation</vt:lpstr>
      <vt:lpstr>PowerPoint Presentation</vt:lpstr>
      <vt:lpstr>PowerPoint Presentation</vt:lpstr>
      <vt:lpstr>PowerPoint Presentation</vt:lpstr>
      <vt:lpstr>PowerPoint Presentation</vt:lpstr>
      <vt:lpstr>Learning neural language models</vt:lpstr>
      <vt:lpstr>Decoding algorithms for LMs</vt:lpstr>
      <vt:lpstr>Decoding: selecting the word to generate at each time step</vt:lpstr>
      <vt:lpstr>Beam search decoding: example</vt:lpstr>
      <vt:lpstr>Beam search decoding: example</vt:lpstr>
      <vt:lpstr>Beam search decoding: example</vt:lpstr>
      <vt:lpstr>Beam search decoding: example</vt:lpstr>
      <vt:lpstr>PowerPoint Presentation</vt:lpstr>
      <vt:lpstr>What’s the effect of changing beam size k?</vt:lpstr>
      <vt:lpstr>Sampling-based decoding</vt:lpstr>
      <vt:lpstr>Sampling-based decoding</vt:lpstr>
      <vt:lpstr>Comparing different sampling strategies</vt:lpstr>
      <vt:lpstr>Decoding algorithms: summary</vt:lpstr>
      <vt:lpstr>Next: Sequence-to-sequence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May</dc:creator>
  <cp:lastModifiedBy>Nanyun Peng</cp:lastModifiedBy>
  <cp:revision>331</cp:revision>
  <cp:lastPrinted>2017-08-25T12:16:51Z</cp:lastPrinted>
  <dcterms:created xsi:type="dcterms:W3CDTF">2017-08-17T22:41:19Z</dcterms:created>
  <dcterms:modified xsi:type="dcterms:W3CDTF">2024-04-10T17:56:54Z</dcterms:modified>
</cp:coreProperties>
</file>